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321" r:id="rId3"/>
    <p:sldId id="320" r:id="rId4"/>
    <p:sldId id="299" r:id="rId5"/>
    <p:sldId id="300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45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45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A6BDE3-A213-40F6-8275-72770A8CA8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0146D-3226-4387-8FB0-FB01560E1A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C7AE7-14E4-4B55-A6F8-7F17D4A808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239FE-1BFD-4D1E-99F9-18D0EA21A0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6AC63-E8DF-429E-8084-D28C389FF4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7D157D-ECA3-4119-AE99-CB7734136D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90367-8309-4ADF-BA9C-E40ABC36CC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25924-58D1-492F-AEED-8041BE596D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D0AE7-B28F-419F-94CA-CAB364B605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BA209-95C0-4D08-8E69-C49E67885F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21A2A-9A89-4B15-AA7A-3BD57A2933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D5801-A48A-40CB-BEBE-8A8FAD5522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5166B-683E-40F8-BE02-6B1A559A54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427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4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6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7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8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9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0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1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3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4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5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6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7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8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9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0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1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2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3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4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5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6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7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8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69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0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1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2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3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4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5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6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7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8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9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0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1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2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3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4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5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6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7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8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91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492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93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C27FB4-E888-4A0F-8CEF-4E065246C15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003366"/>
                </a:solidFill>
                <a:latin typeface="Univers" pitchFamily="34" charset="0"/>
              </a:rPr>
              <a:t>ELL 112 Sounds of English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3975100" cy="4191000"/>
          </a:xfrm>
        </p:spPr>
        <p:txBody>
          <a:bodyPr/>
          <a:lstStyle/>
          <a:p>
            <a:pPr algn="ctr" eaLnBrk="1" hangingPunct="1">
              <a:buClr>
                <a:srgbClr val="0000FF"/>
              </a:buClr>
              <a:buFont typeface="Wingdings" pitchFamily="2" charset="2"/>
              <a:buNone/>
            </a:pPr>
            <a:endParaRPr lang="en-GB" sz="3600" smtClean="0">
              <a:solidFill>
                <a:srgbClr val="0000FF"/>
              </a:solidFill>
              <a:latin typeface="Univers" pitchFamily="34" charset="0"/>
            </a:endParaRPr>
          </a:p>
          <a:p>
            <a:pPr algn="ctr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GB" sz="4000" i="1" smtClean="0">
                <a:solidFill>
                  <a:srgbClr val="003366"/>
                </a:solidFill>
                <a:latin typeface="Univers" pitchFamily="34" charset="0"/>
              </a:rPr>
              <a:t>Lecture 1</a:t>
            </a:r>
          </a:p>
          <a:p>
            <a:pPr algn="ctr" eaLnBrk="1" hangingPunct="1">
              <a:spcBef>
                <a:spcPct val="0"/>
              </a:spcBef>
              <a:buClr>
                <a:srgbClr val="0000FF"/>
              </a:buClr>
              <a:buFont typeface="Wingdings" pitchFamily="2" charset="2"/>
              <a:buNone/>
            </a:pPr>
            <a:endParaRPr lang="en-GB" sz="4000" smtClean="0">
              <a:solidFill>
                <a:srgbClr val="003366"/>
              </a:solidFill>
              <a:latin typeface="Univers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0000FF"/>
              </a:buClr>
              <a:buFont typeface="Wingdings" pitchFamily="2" charset="2"/>
              <a:buNone/>
            </a:pPr>
            <a:r>
              <a:rPr lang="en-GB" sz="4000" b="1" smtClean="0">
                <a:solidFill>
                  <a:srgbClr val="003366"/>
                </a:solidFill>
                <a:latin typeface="Univers" pitchFamily="34" charset="0"/>
              </a:rPr>
              <a:t>Making Sounds</a:t>
            </a:r>
          </a:p>
        </p:txBody>
      </p:sp>
      <p:pic>
        <p:nvPicPr>
          <p:cNvPr id="3076" name="Picture 7" descr="onomato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8250" y="1965325"/>
            <a:ext cx="3975100" cy="4068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5" name="Picture 3" descr="laryn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2822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 descr="laryn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1714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Phonation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Voicing contrasts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F</a:t>
            </a:r>
            <a:r>
              <a:rPr lang="en-GB" smtClean="0">
                <a:latin typeface="Univers" pitchFamily="34" charset="0"/>
              </a:rPr>
              <a:t>at		</a:t>
            </a: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V</a:t>
            </a:r>
            <a:r>
              <a:rPr lang="en-GB" smtClean="0">
                <a:latin typeface="Univers" pitchFamily="34" charset="0"/>
              </a:rPr>
              <a:t>at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S</a:t>
            </a:r>
            <a:r>
              <a:rPr lang="en-GB" smtClean="0">
                <a:latin typeface="Univers" pitchFamily="34" charset="0"/>
              </a:rPr>
              <a:t>it		</a:t>
            </a: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Z</a:t>
            </a:r>
            <a:r>
              <a:rPr lang="en-GB" smtClean="0">
                <a:latin typeface="Univers" pitchFamily="34" charset="0"/>
              </a:rPr>
              <a:t>it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Th</a:t>
            </a:r>
            <a:r>
              <a:rPr lang="en-GB" smtClean="0">
                <a:latin typeface="Univers" pitchFamily="34" charset="0"/>
              </a:rPr>
              <a:t>in		</a:t>
            </a:r>
            <a:r>
              <a:rPr lang="en-GB" smtClean="0">
                <a:solidFill>
                  <a:srgbClr val="FF33CC"/>
                </a:solidFill>
                <a:latin typeface="Univers" pitchFamily="34" charset="0"/>
              </a:rPr>
              <a:t>Th</a:t>
            </a:r>
            <a:r>
              <a:rPr lang="en-GB" smtClean="0">
                <a:latin typeface="Univers" pitchFamily="34" charset="0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honeticsVocalTr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81200"/>
            <a:ext cx="331311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Direction of airstream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39751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/>
              <a:t>Nasal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/>
              <a:t>Lateral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/>
              <a:t>Central 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Places of articulation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39751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Bilabial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Labiodental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(Interdental)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Dental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Alveolar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Palatal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Velar</a:t>
            </a:r>
          </a:p>
        </p:txBody>
      </p:sp>
      <p:pic>
        <p:nvPicPr>
          <p:cNvPr id="21508" name="Picture 6" descr="vocalTractLab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35321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Degree of articulation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39751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Plosive / stop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Trill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Tap / Flap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Fricative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Approximant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[Vowel]</a:t>
            </a:r>
          </a:p>
        </p:txBody>
      </p:sp>
      <p:pic>
        <p:nvPicPr>
          <p:cNvPr id="22532" name="Picture 4" descr="vocalTractLab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35321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gj221-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28800"/>
            <a:ext cx="3041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Linguistics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Meaning</a:t>
            </a:r>
          </a:p>
          <a:p>
            <a:pPr lvl="1" eaLnBrk="1" hangingPunct="1"/>
            <a:r>
              <a:rPr lang="en-GB" smtClean="0">
                <a:latin typeface="Univers" pitchFamily="34" charset="0"/>
              </a:rPr>
              <a:t>Semantics &amp; Pragmatics</a:t>
            </a:r>
          </a:p>
          <a:p>
            <a:pPr eaLnBrk="1" hangingPunct="1"/>
            <a:r>
              <a:rPr lang="en-GB" smtClean="0">
                <a:latin typeface="Univers" pitchFamily="34" charset="0"/>
              </a:rPr>
              <a:t>Form</a:t>
            </a:r>
          </a:p>
          <a:p>
            <a:pPr lvl="1" eaLnBrk="1" hangingPunct="1"/>
            <a:r>
              <a:rPr lang="en-GB" smtClean="0">
                <a:latin typeface="Univers" pitchFamily="34" charset="0"/>
              </a:rPr>
              <a:t>Morphology &amp; Syntax</a:t>
            </a:r>
          </a:p>
          <a:p>
            <a:pPr eaLnBrk="1" hangingPunct="1"/>
            <a:r>
              <a:rPr lang="en-GB" smtClean="0">
                <a:latin typeface="Univers" pitchFamily="34" charset="0"/>
              </a:rPr>
              <a:t>History</a:t>
            </a:r>
          </a:p>
          <a:p>
            <a:pPr lvl="1" eaLnBrk="1" hangingPunct="1"/>
            <a:r>
              <a:rPr lang="en-GB" smtClean="0">
                <a:latin typeface="Univers" pitchFamily="34" charset="0"/>
              </a:rPr>
              <a:t>Historical Linguistics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The Sounds bit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latin typeface="Univers" pitchFamily="34" charset="0"/>
              </a:rPr>
              <a:t>Phonetics</a:t>
            </a:r>
          </a:p>
          <a:p>
            <a:pPr eaLnBrk="1" hangingPunct="1"/>
            <a:r>
              <a:rPr lang="en-GB" sz="2800" smtClean="0">
                <a:latin typeface="Univers" pitchFamily="34" charset="0"/>
              </a:rPr>
              <a:t>Phonology</a:t>
            </a:r>
          </a:p>
        </p:txBody>
      </p:sp>
      <p:pic>
        <p:nvPicPr>
          <p:cNvPr id="11268" name="Picture 11" descr="speakin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0325" y="1905000"/>
            <a:ext cx="3143250" cy="4191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 descr="Harold%20Horsley%20-%20Alien%20One%20-%20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20040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5" descr="th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40386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itle 3"/>
          <p:cNvSpPr>
            <a:spLocks noGrp="1"/>
          </p:cNvSpPr>
          <p:nvPr>
            <p:ph type="title"/>
          </p:nvPr>
        </p:nvSpPr>
        <p:spPr>
          <a:xfrm>
            <a:off x="785813" y="857250"/>
            <a:ext cx="8162925" cy="769938"/>
          </a:xfrm>
        </p:spPr>
        <p:txBody>
          <a:bodyPr/>
          <a:lstStyle/>
          <a:p>
            <a:r>
              <a:rPr lang="en-GB" smtClean="0">
                <a:latin typeface="Univers" pitchFamily="34" charset="0"/>
              </a:rPr>
              <a:t>What would an alien see?</a:t>
            </a:r>
            <a:endParaRPr lang="en-US" smtClean="0"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4460875" cy="21732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mtClean="0">
                <a:latin typeface="Univers" pitchFamily="34" charset="0"/>
              </a:rPr>
              <a:t>Anatomy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mtClean="0">
                <a:latin typeface="Univers" pitchFamily="34" charset="0"/>
              </a:rPr>
              <a:t>Physiology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>
              <a:latin typeface="Univers" pitchFamily="34" charset="0"/>
            </a:endParaRPr>
          </a:p>
        </p:txBody>
      </p:sp>
      <p:pic>
        <p:nvPicPr>
          <p:cNvPr id="81925" name="Picture 5" descr="tina_wa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828800"/>
            <a:ext cx="22494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“Parts of speech”</a:t>
            </a:r>
          </a:p>
        </p:txBody>
      </p:sp>
      <p:pic>
        <p:nvPicPr>
          <p:cNvPr id="86020" name="Picture 4" descr="li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28575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 descr="Den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828800"/>
            <a:ext cx="25146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4" name="Picture 8" descr="imperiaflex_0_25_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581400"/>
            <a:ext cx="2125663" cy="29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6" name="Picture 10" descr="anatomy5p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286000"/>
            <a:ext cx="23479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8" name="Picture 12" descr="story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4038600"/>
            <a:ext cx="22574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PhoneticsVocalTra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43211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785813" y="857250"/>
            <a:ext cx="8162925" cy="769938"/>
          </a:xfrm>
        </p:spPr>
        <p:txBody>
          <a:bodyPr/>
          <a:lstStyle/>
          <a:p>
            <a:r>
              <a:rPr lang="en-GB" smtClean="0">
                <a:latin typeface="Univers" pitchFamily="34" charset="0"/>
              </a:rPr>
              <a:t>Sagittal section…</a:t>
            </a:r>
            <a:endParaRPr lang="en-US" smtClean="0"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Model of the process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39751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Source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Filter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GB" sz="2800" smtClean="0">
              <a:latin typeface="Univers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Initiation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Phonation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sz="2800" smtClean="0">
                <a:latin typeface="Univers" pitchFamily="34" charset="0"/>
              </a:rPr>
              <a:t>Articulation</a:t>
            </a:r>
          </a:p>
        </p:txBody>
      </p:sp>
      <p:pic>
        <p:nvPicPr>
          <p:cNvPr id="16388" name="Picture 6" descr="armstr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76400"/>
            <a:ext cx="34067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how_pollution_affec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828800"/>
            <a:ext cx="3668713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GB" smtClean="0">
                <a:latin typeface="Univers" pitchFamily="34" charset="0"/>
              </a:rPr>
              <a:t>Source / Initiator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827</TotalTime>
  <Words>92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Verdana</vt:lpstr>
      <vt:lpstr>Arial</vt:lpstr>
      <vt:lpstr>Wingdings</vt:lpstr>
      <vt:lpstr>Calibri</vt:lpstr>
      <vt:lpstr>Univers</vt:lpstr>
      <vt:lpstr>Bold Stripes</vt:lpstr>
      <vt:lpstr>ELL 112 Sounds of English</vt:lpstr>
      <vt:lpstr>Linguistics</vt:lpstr>
      <vt:lpstr>The Sounds bit</vt:lpstr>
      <vt:lpstr>What would an alien see?</vt:lpstr>
      <vt:lpstr>Slide 5</vt:lpstr>
      <vt:lpstr>“Parts of speech”</vt:lpstr>
      <vt:lpstr>Sagittal section…</vt:lpstr>
      <vt:lpstr>Model of the process</vt:lpstr>
      <vt:lpstr>Source / Initiator</vt:lpstr>
      <vt:lpstr>Phonation</vt:lpstr>
      <vt:lpstr>Voicing contrasts</vt:lpstr>
      <vt:lpstr>Direction of airstream</vt:lpstr>
      <vt:lpstr>Places of articulation</vt:lpstr>
      <vt:lpstr>Degree of articulation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 108 Introduction to Linguistics</dc:title>
  <dc:creator>eg1arl</dc:creator>
  <cp:lastModifiedBy>Eg1arl</cp:lastModifiedBy>
  <cp:revision>38</cp:revision>
  <dcterms:created xsi:type="dcterms:W3CDTF">2005-09-23T08:23:08Z</dcterms:created>
  <dcterms:modified xsi:type="dcterms:W3CDTF">2009-10-28T11:19:11Z</dcterms:modified>
</cp:coreProperties>
</file>