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8" r:id="rId3"/>
    <p:sldId id="285" r:id="rId4"/>
    <p:sldId id="268" r:id="rId5"/>
    <p:sldId id="288" r:id="rId6"/>
    <p:sldId id="291" r:id="rId7"/>
    <p:sldId id="293" r:id="rId8"/>
    <p:sldId id="290" r:id="rId9"/>
    <p:sldId id="295" r:id="rId10"/>
    <p:sldId id="294" r:id="rId11"/>
    <p:sldId id="296" r:id="rId12"/>
    <p:sldId id="298" r:id="rId13"/>
    <p:sldId id="292" r:id="rId14"/>
    <p:sldId id="276" r:id="rId15"/>
    <p:sldId id="29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3A8E"/>
    <a:srgbClr val="E1B5E1"/>
    <a:srgbClr val="F2DEF2"/>
    <a:srgbClr val="CB7FCB"/>
    <a:srgbClr val="8064A2"/>
    <a:srgbClr val="6C1348"/>
    <a:srgbClr val="005C84"/>
    <a:srgbClr val="007C9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71" autoAdjust="0"/>
  </p:normalViewPr>
  <p:slideViewPr>
    <p:cSldViewPr>
      <p:cViewPr>
        <p:scale>
          <a:sx n="44" d="100"/>
          <a:sy n="44" d="100"/>
        </p:scale>
        <p:origin x="-1230" y="44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F4B07D-42DF-4868-A4F8-06D22E6319EA}" type="datetimeFigureOut">
              <a:rPr lang="en-GB" smtClean="0"/>
              <a:pPr/>
              <a:t>06/07/2012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517AFF-E427-48FC-A916-93826DF44A8B}" type="slidenum">
              <a:rPr lang="en-GB" smtClean="0"/>
              <a:pPr/>
              <a:t>‹#›</a:t>
            </a:fld>
            <a:endParaRPr lang="en-GB"/>
          </a:p>
        </p:txBody>
      </p:sp>
    </p:spTree>
    <p:extLst>
      <p:ext uri="{BB962C8B-B14F-4D97-AF65-F5344CB8AC3E}">
        <p14:creationId xmlns="" xmlns:p14="http://schemas.microsoft.com/office/powerpoint/2010/main" val="219400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D04DA3-2757-423C-A458-97821EF11294}" type="datetimeFigureOut">
              <a:rPr lang="en-GB" smtClean="0"/>
              <a:pPr/>
              <a:t>06/07/2012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2DC43D-C7EE-4DAE-BF5A-55F9151D6B61}" type="slidenum">
              <a:rPr lang="en-GB" smtClean="0"/>
              <a:pPr/>
              <a:t>‹#›</a:t>
            </a:fld>
            <a:endParaRPr lang="en-GB"/>
          </a:p>
        </p:txBody>
      </p:sp>
    </p:spTree>
    <p:extLst>
      <p:ext uri="{BB962C8B-B14F-4D97-AF65-F5344CB8AC3E}">
        <p14:creationId xmlns="" xmlns:p14="http://schemas.microsoft.com/office/powerpoint/2010/main" val="226620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B32DC43D-C7EE-4DAE-BF5A-55F9151D6B61}" type="slidenum">
              <a:rPr lang="en-GB" smtClean="0"/>
              <a:pPr/>
              <a:t>1</a:t>
            </a:fld>
            <a:endParaRPr lang="en-GB"/>
          </a:p>
        </p:txBody>
      </p:sp>
    </p:spTree>
    <p:extLst>
      <p:ext uri="{BB962C8B-B14F-4D97-AF65-F5344CB8AC3E}">
        <p14:creationId xmlns="" xmlns:p14="http://schemas.microsoft.com/office/powerpoint/2010/main" val="845599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32DC43D-C7EE-4DAE-BF5A-55F9151D6B61}" type="slidenum">
              <a:rPr lang="en-GB" smtClean="0"/>
              <a:pPr/>
              <a:t>10</a:t>
            </a:fld>
            <a:endParaRPr lang="en-GB"/>
          </a:p>
        </p:txBody>
      </p:sp>
    </p:spTree>
    <p:extLst>
      <p:ext uri="{BB962C8B-B14F-4D97-AF65-F5344CB8AC3E}">
        <p14:creationId xmlns="" xmlns:p14="http://schemas.microsoft.com/office/powerpoint/2010/main" val="3364482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32DC43D-C7EE-4DAE-BF5A-55F9151D6B61}" type="slidenum">
              <a:rPr lang="en-GB" smtClean="0"/>
              <a:pPr/>
              <a:t>11</a:t>
            </a:fld>
            <a:endParaRPr lang="en-GB"/>
          </a:p>
        </p:txBody>
      </p:sp>
    </p:spTree>
    <p:extLst>
      <p:ext uri="{BB962C8B-B14F-4D97-AF65-F5344CB8AC3E}">
        <p14:creationId xmlns="" xmlns:p14="http://schemas.microsoft.com/office/powerpoint/2010/main" val="3364482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32DC43D-C7EE-4DAE-BF5A-55F9151D6B61}" type="slidenum">
              <a:rPr lang="en-GB" smtClean="0"/>
              <a:pPr/>
              <a:t>12</a:t>
            </a:fld>
            <a:endParaRPr lang="en-GB"/>
          </a:p>
        </p:txBody>
      </p:sp>
    </p:spTree>
    <p:extLst>
      <p:ext uri="{BB962C8B-B14F-4D97-AF65-F5344CB8AC3E}">
        <p14:creationId xmlns="" xmlns:p14="http://schemas.microsoft.com/office/powerpoint/2010/main" val="3364482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32DC43D-C7EE-4DAE-BF5A-55F9151D6B61}" type="slidenum">
              <a:rPr lang="en-GB" smtClean="0"/>
              <a:pPr/>
              <a:t>13</a:t>
            </a:fld>
            <a:endParaRPr lang="en-GB"/>
          </a:p>
        </p:txBody>
      </p:sp>
    </p:spTree>
    <p:extLst>
      <p:ext uri="{BB962C8B-B14F-4D97-AF65-F5344CB8AC3E}">
        <p14:creationId xmlns="" xmlns:p14="http://schemas.microsoft.com/office/powerpoint/2010/main" val="3364482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2DC43D-C7EE-4DAE-BF5A-55F9151D6B61}" type="slidenum">
              <a:rPr lang="en-GB" smtClean="0"/>
              <a:pPr/>
              <a:t>14</a:t>
            </a:fld>
            <a:endParaRPr lang="en-GB"/>
          </a:p>
        </p:txBody>
      </p:sp>
    </p:spTree>
    <p:extLst>
      <p:ext uri="{BB962C8B-B14F-4D97-AF65-F5344CB8AC3E}">
        <p14:creationId xmlns="" xmlns:p14="http://schemas.microsoft.com/office/powerpoint/2010/main" val="2061905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2DC43D-C7EE-4DAE-BF5A-55F9151D6B61}" type="slidenum">
              <a:rPr lang="en-GB" smtClean="0"/>
              <a:pPr/>
              <a:t>15</a:t>
            </a:fld>
            <a:endParaRPr lang="en-GB"/>
          </a:p>
        </p:txBody>
      </p:sp>
    </p:spTree>
    <p:extLst>
      <p:ext uri="{BB962C8B-B14F-4D97-AF65-F5344CB8AC3E}">
        <p14:creationId xmlns="" xmlns:p14="http://schemas.microsoft.com/office/powerpoint/2010/main" val="2061905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smtClean="0"/>
              <a:t>Comments about how what we are doing through the</a:t>
            </a:r>
            <a:r>
              <a:rPr lang="en-GB" baseline="0" dirty="0" smtClean="0"/>
              <a:t> project could impact on teaching and learning in general.</a:t>
            </a:r>
            <a:endParaRPr lang="en-GB" dirty="0"/>
          </a:p>
        </p:txBody>
      </p:sp>
      <p:sp>
        <p:nvSpPr>
          <p:cNvPr id="4" name="Slide Number Placeholder 3"/>
          <p:cNvSpPr>
            <a:spLocks noGrp="1"/>
          </p:cNvSpPr>
          <p:nvPr>
            <p:ph type="sldNum" sz="quarter" idx="10"/>
          </p:nvPr>
        </p:nvSpPr>
        <p:spPr/>
        <p:txBody>
          <a:bodyPr/>
          <a:lstStyle/>
          <a:p>
            <a:fld id="{B32DC43D-C7EE-4DAE-BF5A-55F9151D6B61}" type="slidenum">
              <a:rPr lang="en-GB" smtClean="0"/>
              <a:pPr/>
              <a:t>2</a:t>
            </a:fld>
            <a:endParaRPr lang="en-GB"/>
          </a:p>
        </p:txBody>
      </p:sp>
    </p:spTree>
    <p:extLst>
      <p:ext uri="{BB962C8B-B14F-4D97-AF65-F5344CB8AC3E}">
        <p14:creationId xmlns="" xmlns:p14="http://schemas.microsoft.com/office/powerpoint/2010/main" val="239512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a:t>
            </a:r>
            <a:r>
              <a:rPr lang="en-GB" baseline="0" dirty="0" err="1" smtClean="0"/>
              <a:t>Openlives</a:t>
            </a:r>
            <a:r>
              <a:rPr lang="en-GB" baseline="0" dirty="0" smtClean="0"/>
              <a:t> project is funded by the JISC under their digitisation strand – it runs from 2011 – Jan 2013. The LIVES bit stands for ‘Learning insights from Spanish </a:t>
            </a:r>
            <a:r>
              <a:rPr lang="en-GB" baseline="0" dirty="0" err="1" smtClean="0"/>
              <a:t>emigres</a:t>
            </a:r>
            <a:r>
              <a:rPr lang="en-GB" baseline="0" dirty="0" smtClean="0"/>
              <a:t>’ and it is a project which seeks to unite research and teaching through open practice. It is a collaboration between three different institutions: Southampton, Leeds and Portsmouth and it is led and managed by the Centre for LLAS. It aims to do three broad things:</a:t>
            </a:r>
          </a:p>
          <a:p>
            <a:pPr marL="228600" indent="-228600">
              <a:buAutoNum type="arabicPeriod"/>
            </a:pPr>
            <a:r>
              <a:rPr lang="en-GB" baseline="0" dirty="0" smtClean="0"/>
              <a:t>Digitise a set of existing research data and publish it openly for others to download and reuse</a:t>
            </a:r>
          </a:p>
          <a:p>
            <a:pPr marL="228600" indent="-228600">
              <a:buAutoNum type="arabicPeriod"/>
            </a:pPr>
            <a:r>
              <a:rPr lang="en-GB" baseline="0" dirty="0" smtClean="0"/>
              <a:t>Create a set of OERs based on the materials, which can also be freely downloaded, used and adapted by others.</a:t>
            </a:r>
          </a:p>
          <a:p>
            <a:pPr marL="228600" indent="-228600">
              <a:buAutoNum type="arabicPeriod"/>
            </a:pPr>
            <a:r>
              <a:rPr lang="en-GB" baseline="0" dirty="0" smtClean="0"/>
              <a:t>Embed the materials, the OERs and open practice into teaching at the three partner institutions.</a:t>
            </a:r>
          </a:p>
          <a:p>
            <a:pPr marL="0" indent="0">
              <a:buNone/>
            </a:pPr>
            <a:endParaRPr lang="en-GB" baseline="0" dirty="0" smtClean="0"/>
          </a:p>
          <a:p>
            <a:pPr marL="0" indent="0">
              <a:buNone/>
            </a:pPr>
            <a:r>
              <a:rPr lang="en-GB" baseline="0" dirty="0" smtClean="0"/>
              <a:t>So it aims to be a project which demonstrates a cycle of open practice: from the collection of research data, to creation of resources, to use, reuse and extension (by others) of OERs in </a:t>
            </a:r>
            <a:r>
              <a:rPr lang="en-GB" baseline="0" dirty="0" err="1" smtClean="0"/>
              <a:t>ongoing</a:t>
            </a:r>
            <a:r>
              <a:rPr lang="en-GB" baseline="0" dirty="0" smtClean="0"/>
              <a:t> teaching – and integrating the processes of openness in teaching too.</a:t>
            </a:r>
          </a:p>
        </p:txBody>
      </p:sp>
      <p:sp>
        <p:nvSpPr>
          <p:cNvPr id="4" name="Slide Number Placeholder 3"/>
          <p:cNvSpPr>
            <a:spLocks noGrp="1"/>
          </p:cNvSpPr>
          <p:nvPr>
            <p:ph type="sldNum" sz="quarter" idx="10"/>
          </p:nvPr>
        </p:nvSpPr>
        <p:spPr/>
        <p:txBody>
          <a:bodyPr/>
          <a:lstStyle/>
          <a:p>
            <a:fld id="{5C23AA8A-2D4E-4803-966A-FC7D9195A9BF}" type="slidenum">
              <a:rPr lang="en-GB" smtClean="0"/>
              <a:pPr/>
              <a:t>3</a:t>
            </a:fld>
            <a:endParaRPr lang="en-GB"/>
          </a:p>
        </p:txBody>
      </p:sp>
    </p:spTree>
    <p:extLst>
      <p:ext uri="{BB962C8B-B14F-4D97-AF65-F5344CB8AC3E}">
        <p14:creationId xmlns="" xmlns:p14="http://schemas.microsoft.com/office/powerpoint/2010/main" val="2880879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a typeface="ＭＳ Ｐゴシック" pitchFamily="34" charset="-128"/>
              </a:rPr>
              <a:t>The research data that will form the core of the project are 23 audio recordings</a:t>
            </a:r>
            <a:r>
              <a:rPr lang="en-GB" baseline="0" dirty="0" smtClean="0">
                <a:ea typeface="ＭＳ Ｐゴシック" pitchFamily="34" charset="-128"/>
              </a:rPr>
              <a:t> documenting different forms of migration in 20</a:t>
            </a:r>
            <a:r>
              <a:rPr lang="en-GB" baseline="30000" dirty="0" smtClean="0">
                <a:ea typeface="ＭＳ Ｐゴシック" pitchFamily="34" charset="-128"/>
              </a:rPr>
              <a:t>th</a:t>
            </a:r>
            <a:r>
              <a:rPr lang="en-GB" baseline="0" dirty="0" smtClean="0">
                <a:ea typeface="ＭＳ Ｐゴシック" pitchFamily="34" charset="-128"/>
              </a:rPr>
              <a:t> Century Spain.</a:t>
            </a:r>
            <a:endParaRPr lang="en-GB" dirty="0" smtClean="0">
              <a:ea typeface="ＭＳ Ｐゴシック" pitchFamily="34" charset="-128"/>
            </a:endParaRPr>
          </a:p>
          <a:p>
            <a:endParaRPr lang="en-GB" dirty="0" smtClean="0">
              <a:ea typeface="ＭＳ Ｐゴシック" pitchFamily="34" charset="-128"/>
            </a:endParaRPr>
          </a:p>
          <a:p>
            <a:r>
              <a:rPr lang="en-GB" b="1" dirty="0" smtClean="0">
                <a:ea typeface="ＭＳ Ｐゴシック" pitchFamily="34" charset="-128"/>
              </a:rPr>
              <a:t>Types of migration:</a:t>
            </a:r>
          </a:p>
          <a:p>
            <a:r>
              <a:rPr lang="en-GB" dirty="0" smtClean="0">
                <a:ea typeface="ＭＳ Ｐゴシック" pitchFamily="34" charset="-128"/>
              </a:rPr>
              <a:t>-child evacuations during the Spanish Civil War</a:t>
            </a:r>
          </a:p>
          <a:p>
            <a:r>
              <a:rPr lang="en-GB" dirty="0" smtClean="0">
                <a:ea typeface="ＭＳ Ｐゴシック" pitchFamily="34" charset="-128"/>
              </a:rPr>
              <a:t>-economic and political emigration during the dictatorship of the Franco regime.</a:t>
            </a:r>
          </a:p>
          <a:p>
            <a:r>
              <a:rPr lang="en-GB" dirty="0" smtClean="0">
                <a:ea typeface="ＭＳ Ｐゴシック" pitchFamily="34" charset="-128"/>
              </a:rPr>
              <a:t>-return migration to democratic Spain (When the dictator died in 1975 Spain begins a period of transition to democracy).</a:t>
            </a:r>
          </a:p>
          <a:p>
            <a:endParaRPr lang="en-GB" dirty="0" smtClean="0">
              <a:ea typeface="ＭＳ Ｐゴシック" pitchFamily="34" charset="-128"/>
            </a:endParaRPr>
          </a:p>
          <a:p>
            <a:r>
              <a:rPr lang="en-GB" b="1" dirty="0" smtClean="0">
                <a:ea typeface="ＭＳ Ｐゴシック" pitchFamily="34" charset="-128"/>
              </a:rPr>
              <a:t>The</a:t>
            </a:r>
            <a:r>
              <a:rPr lang="en-GB" b="1" baseline="0" dirty="0" smtClean="0">
                <a:ea typeface="ＭＳ Ｐゴシック" pitchFamily="34" charset="-128"/>
              </a:rPr>
              <a:t> project has a t</a:t>
            </a:r>
            <a:r>
              <a:rPr lang="en-GB" b="1" dirty="0" smtClean="0">
                <a:ea typeface="ＭＳ Ｐゴシック" pitchFamily="34" charset="-128"/>
              </a:rPr>
              <a:t>ransnational</a:t>
            </a:r>
            <a:r>
              <a:rPr lang="en-GB" dirty="0" smtClean="0">
                <a:ea typeface="ＭＳ Ｐゴシック" pitchFamily="34" charset="-128"/>
              </a:rPr>
              <a:t> scope: – we have </a:t>
            </a:r>
            <a:r>
              <a:rPr lang="en-GB" b="1" dirty="0" smtClean="0">
                <a:ea typeface="ＭＳ Ｐゴシック" pitchFamily="34" charset="-128"/>
              </a:rPr>
              <a:t>stories that cross many borders </a:t>
            </a:r>
            <a:r>
              <a:rPr lang="en-GB" dirty="0" smtClean="0">
                <a:ea typeface="ＭＳ Ｐゴシック" pitchFamily="34" charset="-128"/>
              </a:rPr>
              <a:t>at different times: </a:t>
            </a:r>
            <a:r>
              <a:rPr lang="en-GB" b="1" dirty="0" smtClean="0">
                <a:ea typeface="ＭＳ Ｐゴシック" pitchFamily="34" charset="-128"/>
              </a:rPr>
              <a:t>Migration countries </a:t>
            </a:r>
            <a:r>
              <a:rPr lang="en-GB" dirty="0" smtClean="0">
                <a:ea typeface="ＭＳ Ｐゴシック" pitchFamily="34" charset="-128"/>
              </a:rPr>
              <a:t>: Spain, France, the UK, former Soviet Union, Mexico, Cuba, Venezuela, Argentina and the USA</a:t>
            </a:r>
          </a:p>
          <a:p>
            <a:r>
              <a:rPr lang="en-GB" dirty="0" smtClean="0">
                <a:ea typeface="ＭＳ Ｐゴシック" pitchFamily="34" charset="-128"/>
              </a:rPr>
              <a:t>The interviews were collected as part of a previous research project - Tales of Return: the memories and experiences of Spanish returnee migrants from France and Great Britain (1959-1992) – funded by the University of Southampton in 2008-2009 under its Adventures in Research scheme. Researchers Alicia </a:t>
            </a:r>
            <a:r>
              <a:rPr lang="en-GB" dirty="0" err="1" smtClean="0">
                <a:ea typeface="ＭＳ Ｐゴシック" pitchFamily="34" charset="-128"/>
              </a:rPr>
              <a:t>Pozo</a:t>
            </a:r>
            <a:r>
              <a:rPr lang="en-GB" dirty="0" smtClean="0">
                <a:ea typeface="ＭＳ Ｐゴシック" pitchFamily="34" charset="-128"/>
              </a:rPr>
              <a:t>-Gutiérrez, Scot </a:t>
            </a:r>
            <a:r>
              <a:rPr lang="en-GB" dirty="0" err="1" smtClean="0">
                <a:ea typeface="ＭＳ Ｐゴシック" pitchFamily="34" charset="-128"/>
              </a:rPr>
              <a:t>Soo</a:t>
            </a:r>
            <a:r>
              <a:rPr lang="en-GB" dirty="0" smtClean="0">
                <a:ea typeface="ＭＳ Ｐゴシック" pitchFamily="34" charset="-128"/>
              </a:rPr>
              <a:t> and Darren </a:t>
            </a:r>
            <a:r>
              <a:rPr lang="en-GB" dirty="0" err="1" smtClean="0">
                <a:ea typeface="ＭＳ Ｐゴシック" pitchFamily="34" charset="-128"/>
              </a:rPr>
              <a:t>Paffey</a:t>
            </a:r>
            <a:r>
              <a:rPr lang="en-GB" dirty="0" smtClean="0">
                <a:ea typeface="ＭＳ Ｐゴシック" pitchFamily="34" charset="-128"/>
              </a:rPr>
              <a:t>. Once this project was finished, the material was shelved and forgotten, unavailable to anyone else – and was destined</a:t>
            </a:r>
            <a:r>
              <a:rPr lang="en-GB" baseline="0" dirty="0" smtClean="0">
                <a:ea typeface="ＭＳ Ｐゴシック" pitchFamily="34" charset="-128"/>
              </a:rPr>
              <a:t> to remain so</a:t>
            </a:r>
            <a:r>
              <a:rPr lang="en-GB" dirty="0" smtClean="0">
                <a:ea typeface="ＭＳ Ｐゴシック" pitchFamily="34" charset="-128"/>
              </a:rPr>
              <a:t> until the end of 2011, when we got funding to launch the </a:t>
            </a:r>
            <a:r>
              <a:rPr lang="en-GB" dirty="0" err="1" smtClean="0">
                <a:ea typeface="ＭＳ Ｐゴシック" pitchFamily="34" charset="-128"/>
              </a:rPr>
              <a:t>OpenLIVES</a:t>
            </a:r>
            <a:r>
              <a:rPr lang="en-GB" dirty="0" smtClean="0">
                <a:ea typeface="ＭＳ Ｐゴシック" pitchFamily="34" charset="-128"/>
              </a:rPr>
              <a:t> project.</a:t>
            </a:r>
          </a:p>
          <a:p>
            <a:r>
              <a:rPr lang="en-GB" dirty="0" smtClean="0">
                <a:ea typeface="ＭＳ Ｐゴシック" pitchFamily="34" charset="-128"/>
              </a:rPr>
              <a:t>The core of the material is recordings</a:t>
            </a:r>
            <a:r>
              <a:rPr lang="en-GB" baseline="0" dirty="0" smtClean="0">
                <a:ea typeface="ＭＳ Ｐゴシック" pitchFamily="34" charset="-128"/>
              </a:rPr>
              <a:t> but it also includes</a:t>
            </a:r>
            <a:r>
              <a:rPr lang="en-GB" dirty="0" smtClean="0">
                <a:ea typeface="ＭＳ Ｐゴシック" pitchFamily="34" charset="-128"/>
              </a:rPr>
              <a:t>, written memoirs, photographs, press articles, drawings and artefacts. </a:t>
            </a:r>
          </a:p>
          <a:p>
            <a:endParaRPr lang="en-GB" dirty="0" smtClean="0">
              <a:ea typeface="ＭＳ Ｐゴシック" pitchFamily="34" charset="-128"/>
            </a:endParaRPr>
          </a:p>
          <a:p>
            <a:r>
              <a:rPr lang="en-GB" dirty="0" smtClean="0">
                <a:ea typeface="ＭＳ Ｐゴシック" pitchFamily="34" charset="-128"/>
              </a:rPr>
              <a:t>This range of material has direct applicability to language learning and content-integrated</a:t>
            </a:r>
            <a:r>
              <a:rPr lang="en-GB" baseline="0" dirty="0" smtClean="0">
                <a:ea typeface="ＭＳ Ｐゴシック" pitchFamily="34" charset="-128"/>
              </a:rPr>
              <a:t> language learning, but it is also of interest to a wide range of disciplines including social science, politics, history, and economics. This raw data will be published openly in our repository called the </a:t>
            </a:r>
            <a:r>
              <a:rPr lang="en-GB" baseline="0" dirty="0" err="1" smtClean="0">
                <a:ea typeface="ＭＳ Ｐゴシック" pitchFamily="34" charset="-128"/>
              </a:rPr>
              <a:t>Humbox</a:t>
            </a:r>
            <a:r>
              <a:rPr lang="en-GB" baseline="0" dirty="0" smtClean="0">
                <a:ea typeface="ＭＳ Ｐゴシック" pitchFamily="34" charset="-128"/>
              </a:rPr>
              <a:t>, for others to download, adapt and use.</a:t>
            </a:r>
            <a:endParaRPr lang="en-GB"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32DC43D-C7EE-4DAE-BF5A-55F9151D6B61}" type="slidenum">
              <a:rPr lang="en-GB" smtClean="0"/>
              <a:pPr/>
              <a:t>4</a:t>
            </a:fld>
            <a:endParaRPr lang="en-GB"/>
          </a:p>
        </p:txBody>
      </p:sp>
    </p:spTree>
    <p:extLst>
      <p:ext uri="{BB962C8B-B14F-4D97-AF65-F5344CB8AC3E}">
        <p14:creationId xmlns="" xmlns:p14="http://schemas.microsoft.com/office/powerpoint/2010/main" val="2061905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head researcher who collected the data originally, had few</a:t>
            </a:r>
            <a:r>
              <a:rPr lang="en-GB" baseline="0" dirty="0" smtClean="0"/>
              <a:t> concerns about opening up her data to the world – as you can see from her quotation – she was totally seduced by the concept of her work being used by other students and spreading and expanding in ways she could never have predicted. However she did have some concerns…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Her concerns were focussed</a:t>
            </a:r>
            <a:r>
              <a:rPr lang="en-GB" baseline="0" dirty="0" smtClean="0"/>
              <a:t> around the integrity of the materials and </a:t>
            </a:r>
            <a:r>
              <a:rPr lang="en-GB" dirty="0" smtClean="0"/>
              <a:t>worries about how the data may be used, or misused, after all these are personal testimonies – she felt it would be important to make sure that metadata and the context of presentation reflected “the spirit in which the materials were collected,” and the team have carefully considered how this material</a:t>
            </a:r>
            <a:r>
              <a:rPr lang="en-GB" baseline="0" dirty="0" smtClean="0"/>
              <a:t> should be presented online and with which creative commons licenses and other descriptive information.</a:t>
            </a:r>
            <a:r>
              <a:rPr lang="en-GB" dirty="0" smtClean="0"/>
              <a:t> She also noted that this particular group of interviewees had experienced extreme cultural oppression, and had a mistrust of officialdom – this meant that the issue of requesting additional permissions for open sharing was one which required great sensitivity. When the material</a:t>
            </a:r>
            <a:r>
              <a:rPr lang="en-GB" baseline="0" dirty="0" smtClean="0"/>
              <a:t> had originally been collected, making it open access had not been envisaged – and this is something, that with increased openness, researchers should consider.</a:t>
            </a:r>
            <a:endParaRPr lang="en-GB" dirty="0"/>
          </a:p>
        </p:txBody>
      </p:sp>
      <p:sp>
        <p:nvSpPr>
          <p:cNvPr id="4" name="Slide Number Placeholder 3"/>
          <p:cNvSpPr>
            <a:spLocks noGrp="1"/>
          </p:cNvSpPr>
          <p:nvPr>
            <p:ph type="sldNum" sz="quarter" idx="10"/>
          </p:nvPr>
        </p:nvSpPr>
        <p:spPr/>
        <p:txBody>
          <a:bodyPr/>
          <a:lstStyle/>
          <a:p>
            <a:fld id="{B32DC43D-C7EE-4DAE-BF5A-55F9151D6B61}" type="slidenum">
              <a:rPr lang="en-GB" smtClean="0"/>
              <a:pPr/>
              <a:t>5</a:t>
            </a:fld>
            <a:endParaRPr lang="en-GB"/>
          </a:p>
        </p:txBody>
      </p:sp>
    </p:spTree>
    <p:extLst>
      <p:ext uri="{BB962C8B-B14F-4D97-AF65-F5344CB8AC3E}">
        <p14:creationId xmlns="" xmlns:p14="http://schemas.microsoft.com/office/powerpoint/2010/main" val="3364482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is an example of an </a:t>
            </a:r>
            <a:r>
              <a:rPr lang="en-GB" dirty="0" err="1" smtClean="0"/>
              <a:t>OpenLIVES</a:t>
            </a:r>
            <a:r>
              <a:rPr lang="en-GB" baseline="0" dirty="0" smtClean="0"/>
              <a:t> resource made available through the </a:t>
            </a:r>
            <a:r>
              <a:rPr lang="en-GB" baseline="0" dirty="0" err="1" smtClean="0"/>
              <a:t>HumBox</a:t>
            </a:r>
            <a:r>
              <a:rPr lang="en-GB" baseline="0" dirty="0" smtClean="0"/>
              <a:t>: you can see –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Group</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Files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Description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material is openly licensed for others to adapt and use.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is the material…now over to Antonio, who will tell you about the exciting teaching and resource creation that is going on using the materials.</a:t>
            </a:r>
            <a:endParaRPr lang="en-GB" dirty="0"/>
          </a:p>
        </p:txBody>
      </p:sp>
      <p:sp>
        <p:nvSpPr>
          <p:cNvPr id="4" name="Slide Number Placeholder 3"/>
          <p:cNvSpPr>
            <a:spLocks noGrp="1"/>
          </p:cNvSpPr>
          <p:nvPr>
            <p:ph type="sldNum" sz="quarter" idx="10"/>
          </p:nvPr>
        </p:nvSpPr>
        <p:spPr/>
        <p:txBody>
          <a:bodyPr/>
          <a:lstStyle/>
          <a:p>
            <a:fld id="{B32DC43D-C7EE-4DAE-BF5A-55F9151D6B61}" type="slidenum">
              <a:rPr lang="en-GB" smtClean="0"/>
              <a:pPr/>
              <a:t>6</a:t>
            </a:fld>
            <a:endParaRPr lang="en-GB"/>
          </a:p>
        </p:txBody>
      </p:sp>
    </p:spTree>
    <p:extLst>
      <p:ext uri="{BB962C8B-B14F-4D97-AF65-F5344CB8AC3E}">
        <p14:creationId xmlns="" xmlns:p14="http://schemas.microsoft.com/office/powerpoint/2010/main" val="3364482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32DC43D-C7EE-4DAE-BF5A-55F9151D6B61}" type="slidenum">
              <a:rPr lang="en-GB" smtClean="0"/>
              <a:pPr/>
              <a:t>7</a:t>
            </a:fld>
            <a:endParaRPr lang="en-GB"/>
          </a:p>
        </p:txBody>
      </p:sp>
    </p:spTree>
    <p:extLst>
      <p:ext uri="{BB962C8B-B14F-4D97-AF65-F5344CB8AC3E}">
        <p14:creationId xmlns="" xmlns:p14="http://schemas.microsoft.com/office/powerpoint/2010/main" val="3364482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32DC43D-C7EE-4DAE-BF5A-55F9151D6B61}" type="slidenum">
              <a:rPr lang="en-GB" smtClean="0"/>
              <a:pPr/>
              <a:t>8</a:t>
            </a:fld>
            <a:endParaRPr lang="en-GB"/>
          </a:p>
        </p:txBody>
      </p:sp>
    </p:spTree>
    <p:extLst>
      <p:ext uri="{BB962C8B-B14F-4D97-AF65-F5344CB8AC3E}">
        <p14:creationId xmlns="" xmlns:p14="http://schemas.microsoft.com/office/powerpoint/2010/main" val="3364482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32DC43D-C7EE-4DAE-BF5A-55F9151D6B61}" type="slidenum">
              <a:rPr lang="en-GB" smtClean="0"/>
              <a:pPr/>
              <a:t>9</a:t>
            </a:fld>
            <a:endParaRPr lang="en-GB"/>
          </a:p>
        </p:txBody>
      </p:sp>
    </p:spTree>
    <p:extLst>
      <p:ext uri="{BB962C8B-B14F-4D97-AF65-F5344CB8AC3E}">
        <p14:creationId xmlns="" xmlns:p14="http://schemas.microsoft.com/office/powerpoint/2010/main" val="3364482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2AB9127-CC23-4007-BA0E-F999874DA794}" type="datetimeFigureOut">
              <a:rPr lang="en-GB" smtClean="0"/>
              <a:pPr/>
              <a:t>06/07/2012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19709-CC7C-4C63-9C6F-FCAE5C2E29DE}" type="slidenum">
              <a:rPr lang="en-GB" smtClean="0"/>
              <a:pPr/>
              <a:t>‹#›</a:t>
            </a:fld>
            <a:endParaRPr lang="en-GB"/>
          </a:p>
        </p:txBody>
      </p:sp>
    </p:spTree>
    <p:extLst>
      <p:ext uri="{BB962C8B-B14F-4D97-AF65-F5344CB8AC3E}">
        <p14:creationId xmlns="" xmlns:p14="http://schemas.microsoft.com/office/powerpoint/2010/main" val="4088298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AB9127-CC23-4007-BA0E-F999874DA794}" type="datetimeFigureOut">
              <a:rPr lang="en-GB" smtClean="0"/>
              <a:pPr/>
              <a:t>06/07/2012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19709-CC7C-4C63-9C6F-FCAE5C2E29DE}" type="slidenum">
              <a:rPr lang="en-GB" smtClean="0"/>
              <a:pPr/>
              <a:t>‹#›</a:t>
            </a:fld>
            <a:endParaRPr lang="en-GB"/>
          </a:p>
        </p:txBody>
      </p:sp>
    </p:spTree>
    <p:extLst>
      <p:ext uri="{BB962C8B-B14F-4D97-AF65-F5344CB8AC3E}">
        <p14:creationId xmlns="" xmlns:p14="http://schemas.microsoft.com/office/powerpoint/2010/main" val="3937875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AB9127-CC23-4007-BA0E-F999874DA794}" type="datetimeFigureOut">
              <a:rPr lang="en-GB" smtClean="0"/>
              <a:pPr/>
              <a:t>06/07/2012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19709-CC7C-4C63-9C6F-FCAE5C2E29DE}" type="slidenum">
              <a:rPr lang="en-GB" smtClean="0"/>
              <a:pPr/>
              <a:t>‹#›</a:t>
            </a:fld>
            <a:endParaRPr lang="en-GB"/>
          </a:p>
        </p:txBody>
      </p:sp>
    </p:spTree>
    <p:extLst>
      <p:ext uri="{BB962C8B-B14F-4D97-AF65-F5344CB8AC3E}">
        <p14:creationId xmlns="" xmlns:p14="http://schemas.microsoft.com/office/powerpoint/2010/main" val="40629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AB9127-CC23-4007-BA0E-F999874DA794}" type="datetimeFigureOut">
              <a:rPr lang="en-GB" smtClean="0"/>
              <a:pPr/>
              <a:t>06/07/2012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19709-CC7C-4C63-9C6F-FCAE5C2E29DE}" type="slidenum">
              <a:rPr lang="en-GB" smtClean="0"/>
              <a:pPr/>
              <a:t>‹#›</a:t>
            </a:fld>
            <a:endParaRPr lang="en-GB"/>
          </a:p>
        </p:txBody>
      </p:sp>
    </p:spTree>
    <p:extLst>
      <p:ext uri="{BB962C8B-B14F-4D97-AF65-F5344CB8AC3E}">
        <p14:creationId xmlns="" xmlns:p14="http://schemas.microsoft.com/office/powerpoint/2010/main" val="740739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AB9127-CC23-4007-BA0E-F999874DA794}" type="datetimeFigureOut">
              <a:rPr lang="en-GB" smtClean="0"/>
              <a:pPr/>
              <a:t>06/07/2012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19709-CC7C-4C63-9C6F-FCAE5C2E29DE}" type="slidenum">
              <a:rPr lang="en-GB" smtClean="0"/>
              <a:pPr/>
              <a:t>‹#›</a:t>
            </a:fld>
            <a:endParaRPr lang="en-GB"/>
          </a:p>
        </p:txBody>
      </p:sp>
    </p:spTree>
    <p:extLst>
      <p:ext uri="{BB962C8B-B14F-4D97-AF65-F5344CB8AC3E}">
        <p14:creationId xmlns="" xmlns:p14="http://schemas.microsoft.com/office/powerpoint/2010/main" val="337676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2AB9127-CC23-4007-BA0E-F999874DA794}" type="datetimeFigureOut">
              <a:rPr lang="en-GB" smtClean="0"/>
              <a:pPr/>
              <a:t>06/07/2012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F19709-CC7C-4C63-9C6F-FCAE5C2E29DE}" type="slidenum">
              <a:rPr lang="en-GB" smtClean="0"/>
              <a:pPr/>
              <a:t>‹#›</a:t>
            </a:fld>
            <a:endParaRPr lang="en-GB"/>
          </a:p>
        </p:txBody>
      </p:sp>
    </p:spTree>
    <p:extLst>
      <p:ext uri="{BB962C8B-B14F-4D97-AF65-F5344CB8AC3E}">
        <p14:creationId xmlns="" xmlns:p14="http://schemas.microsoft.com/office/powerpoint/2010/main" val="1771068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2AB9127-CC23-4007-BA0E-F999874DA794}" type="datetimeFigureOut">
              <a:rPr lang="en-GB" smtClean="0"/>
              <a:pPr/>
              <a:t>06/07/2012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F19709-CC7C-4C63-9C6F-FCAE5C2E29DE}" type="slidenum">
              <a:rPr lang="en-GB" smtClean="0"/>
              <a:pPr/>
              <a:t>‹#›</a:t>
            </a:fld>
            <a:endParaRPr lang="en-GB"/>
          </a:p>
        </p:txBody>
      </p:sp>
    </p:spTree>
    <p:extLst>
      <p:ext uri="{BB962C8B-B14F-4D97-AF65-F5344CB8AC3E}">
        <p14:creationId xmlns="" xmlns:p14="http://schemas.microsoft.com/office/powerpoint/2010/main" val="3847959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2AB9127-CC23-4007-BA0E-F999874DA794}" type="datetimeFigureOut">
              <a:rPr lang="en-GB" smtClean="0"/>
              <a:pPr/>
              <a:t>06/07/2012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F19709-CC7C-4C63-9C6F-FCAE5C2E29DE}" type="slidenum">
              <a:rPr lang="en-GB" smtClean="0"/>
              <a:pPr/>
              <a:t>‹#›</a:t>
            </a:fld>
            <a:endParaRPr lang="en-GB"/>
          </a:p>
        </p:txBody>
      </p:sp>
    </p:spTree>
    <p:extLst>
      <p:ext uri="{BB962C8B-B14F-4D97-AF65-F5344CB8AC3E}">
        <p14:creationId xmlns="" xmlns:p14="http://schemas.microsoft.com/office/powerpoint/2010/main" val="376694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B9127-CC23-4007-BA0E-F999874DA794}" type="datetimeFigureOut">
              <a:rPr lang="en-GB" smtClean="0"/>
              <a:pPr/>
              <a:t>06/07/2012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F19709-CC7C-4C63-9C6F-FCAE5C2E29DE}" type="slidenum">
              <a:rPr lang="en-GB" smtClean="0"/>
              <a:pPr/>
              <a:t>‹#›</a:t>
            </a:fld>
            <a:endParaRPr lang="en-GB"/>
          </a:p>
        </p:txBody>
      </p:sp>
    </p:spTree>
    <p:extLst>
      <p:ext uri="{BB962C8B-B14F-4D97-AF65-F5344CB8AC3E}">
        <p14:creationId xmlns="" xmlns:p14="http://schemas.microsoft.com/office/powerpoint/2010/main" val="1343418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AB9127-CC23-4007-BA0E-F999874DA794}" type="datetimeFigureOut">
              <a:rPr lang="en-GB" smtClean="0"/>
              <a:pPr/>
              <a:t>06/07/2012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F19709-CC7C-4C63-9C6F-FCAE5C2E29DE}" type="slidenum">
              <a:rPr lang="en-GB" smtClean="0"/>
              <a:pPr/>
              <a:t>‹#›</a:t>
            </a:fld>
            <a:endParaRPr lang="en-GB"/>
          </a:p>
        </p:txBody>
      </p:sp>
    </p:spTree>
    <p:extLst>
      <p:ext uri="{BB962C8B-B14F-4D97-AF65-F5344CB8AC3E}">
        <p14:creationId xmlns="" xmlns:p14="http://schemas.microsoft.com/office/powerpoint/2010/main" val="2999259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AB9127-CC23-4007-BA0E-F999874DA794}" type="datetimeFigureOut">
              <a:rPr lang="en-GB" smtClean="0"/>
              <a:pPr/>
              <a:t>06/07/2012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F19709-CC7C-4C63-9C6F-FCAE5C2E29DE}" type="slidenum">
              <a:rPr lang="en-GB" smtClean="0"/>
              <a:pPr/>
              <a:t>‹#›</a:t>
            </a:fld>
            <a:endParaRPr lang="en-GB"/>
          </a:p>
        </p:txBody>
      </p:sp>
    </p:spTree>
    <p:extLst>
      <p:ext uri="{BB962C8B-B14F-4D97-AF65-F5344CB8AC3E}">
        <p14:creationId xmlns="" xmlns:p14="http://schemas.microsoft.com/office/powerpoint/2010/main" val="257780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B9127-CC23-4007-BA0E-F999874DA794}" type="datetimeFigureOut">
              <a:rPr lang="en-GB" smtClean="0"/>
              <a:pPr/>
              <a:t>06/07/2012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19709-CC7C-4C63-9C6F-FCAE5C2E29DE}" type="slidenum">
              <a:rPr lang="en-GB" smtClean="0"/>
              <a:pPr/>
              <a:t>‹#›</a:t>
            </a:fld>
            <a:endParaRPr lang="en-GB"/>
          </a:p>
        </p:txBody>
      </p:sp>
    </p:spTree>
    <p:extLst>
      <p:ext uri="{BB962C8B-B14F-4D97-AF65-F5344CB8AC3E}">
        <p14:creationId xmlns="" xmlns:p14="http://schemas.microsoft.com/office/powerpoint/2010/main" val="3542211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creativecommons.org/licenses/by-nc-sa/2.0/uk/" TargetMode="External"/><Relationship Id="rId4" Type="http://schemas.openxmlformats.org/officeDocument/2006/relationships/hyperlink" Target="http://www.llas.ac.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http://www.humbox.ac.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hyperlink" Target="http://openlives.wordpress.com/" TargetMode="External"/><Relationship Id="rId7" Type="http://schemas.openxmlformats.org/officeDocument/2006/relationships/hyperlink" Target="http://www.ocwconsortium.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jisc.ac.uk/" TargetMode="External"/><Relationship Id="rId5" Type="http://schemas.openxmlformats.org/officeDocument/2006/relationships/hyperlink" Target="http://bit.ly/oerinfokit" TargetMode="External"/><Relationship Id="rId4" Type="http://schemas.openxmlformats.org/officeDocument/2006/relationships/hyperlink" Target="http://humbox.ac.uk/group/2"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creativecommons.org/licenses/by-nc-sa/2.0/uk/" TargetMode="External"/><Relationship Id="rId3" Type="http://schemas.openxmlformats.org/officeDocument/2006/relationships/hyperlink" Target="http://studentasproducer.lincoln.ac.uk/" TargetMode="External"/><Relationship Id="rId7"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adelaide.edu.au/rsd/framework/" TargetMode="External"/><Relationship Id="rId5" Type="http://schemas.openxmlformats.org/officeDocument/2006/relationships/hyperlink" Target="http://www.heacademy.ac.uk/assets/documents/employability/id116_employability_in_higher_education_336.pdf" TargetMode="External"/><Relationship Id="rId4" Type="http://schemas.openxmlformats.org/officeDocument/2006/relationships/hyperlink" Target="http://www.heacademy.ac.uk/assets/documents/teachingandresearch/LinkingTeachingAndResearch_April07.pdf" TargetMode="Externa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humbox.ac.uk/366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humbox.ac.uk/366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96753"/>
            <a:ext cx="8136904" cy="2403698"/>
          </a:xfrm>
        </p:spPr>
        <p:txBody>
          <a:bodyPr anchor="b">
            <a:normAutofit/>
          </a:bodyPr>
          <a:lstStyle/>
          <a:p>
            <a:pPr algn="l"/>
            <a:r>
              <a:rPr lang="en-GB" sz="3600" dirty="0" smtClean="0">
                <a:solidFill>
                  <a:schemeClr val="bg1">
                    <a:lumMod val="50000"/>
                  </a:schemeClr>
                </a:solidFill>
                <a:latin typeface="Gill Sans Std" pitchFamily="34" charset="0"/>
              </a:rPr>
              <a:t>When research met teaching: publishing, collaborating and students as producers of open educational resources in the </a:t>
            </a:r>
            <a:r>
              <a:rPr lang="en-GB" sz="3600" dirty="0" err="1" smtClean="0">
                <a:solidFill>
                  <a:schemeClr val="bg1">
                    <a:lumMod val="50000"/>
                  </a:schemeClr>
                </a:solidFill>
                <a:latin typeface="Gill Sans Std" pitchFamily="34" charset="0"/>
              </a:rPr>
              <a:t>OpenLIVES</a:t>
            </a:r>
            <a:r>
              <a:rPr lang="en-GB" sz="3600" dirty="0" smtClean="0">
                <a:solidFill>
                  <a:schemeClr val="bg1">
                    <a:lumMod val="50000"/>
                  </a:schemeClr>
                </a:solidFill>
                <a:latin typeface="Gill Sans Std" pitchFamily="34" charset="0"/>
              </a:rPr>
              <a:t> project</a:t>
            </a:r>
            <a:endParaRPr lang="en-GB" sz="3600" dirty="0">
              <a:solidFill>
                <a:schemeClr val="bg1">
                  <a:lumMod val="50000"/>
                </a:schemeClr>
              </a:solidFill>
              <a:latin typeface="Gill Sans Std" pitchFamily="34" charset="0"/>
            </a:endParaRPr>
          </a:p>
        </p:txBody>
      </p:sp>
      <p:sp>
        <p:nvSpPr>
          <p:cNvPr id="3" name="Subtitle 2"/>
          <p:cNvSpPr>
            <a:spLocks noGrp="1"/>
          </p:cNvSpPr>
          <p:nvPr>
            <p:ph type="subTitle" idx="1"/>
          </p:nvPr>
        </p:nvSpPr>
        <p:spPr>
          <a:xfrm>
            <a:off x="683568" y="3886200"/>
            <a:ext cx="7632848" cy="1991072"/>
          </a:xfrm>
        </p:spPr>
        <p:txBody>
          <a:bodyPr>
            <a:normAutofit lnSpcReduction="10000"/>
          </a:bodyPr>
          <a:lstStyle/>
          <a:p>
            <a:pPr algn="l"/>
            <a:r>
              <a:rPr lang="en-GB" dirty="0" smtClean="0">
                <a:solidFill>
                  <a:schemeClr val="bg1">
                    <a:lumMod val="50000"/>
                  </a:schemeClr>
                </a:solidFill>
                <a:latin typeface="Gill Sans Std Light" pitchFamily="34" charset="0"/>
              </a:rPr>
              <a:t>Kate Borthwick </a:t>
            </a:r>
            <a:r>
              <a:rPr lang="en-GB" sz="2400" dirty="0" smtClean="0">
                <a:solidFill>
                  <a:schemeClr val="bg1">
                    <a:lumMod val="50000"/>
                  </a:schemeClr>
                </a:solidFill>
                <a:latin typeface="Gill Sans Std Light" pitchFamily="34" charset="0"/>
              </a:rPr>
              <a:t>(Southampton)</a:t>
            </a:r>
          </a:p>
          <a:p>
            <a:pPr algn="l"/>
            <a:r>
              <a:rPr lang="en-GB" dirty="0" smtClean="0">
                <a:solidFill>
                  <a:schemeClr val="bg1">
                    <a:lumMod val="50000"/>
                  </a:schemeClr>
                </a:solidFill>
                <a:latin typeface="Gill Sans Std Light" pitchFamily="34" charset="0"/>
              </a:rPr>
              <a:t>Antonio </a:t>
            </a:r>
            <a:r>
              <a:rPr lang="en-GB" dirty="0" err="1" smtClean="0">
                <a:solidFill>
                  <a:schemeClr val="bg1">
                    <a:lumMod val="50000"/>
                  </a:schemeClr>
                </a:solidFill>
                <a:latin typeface="Gill Sans Std Light" pitchFamily="34" charset="0"/>
              </a:rPr>
              <a:t>Martínez-Arboleda</a:t>
            </a:r>
            <a:r>
              <a:rPr lang="en-GB" dirty="0" smtClean="0">
                <a:solidFill>
                  <a:schemeClr val="bg1">
                    <a:lumMod val="50000"/>
                  </a:schemeClr>
                </a:solidFill>
                <a:latin typeface="Gill Sans Std Light" pitchFamily="34" charset="0"/>
              </a:rPr>
              <a:t> </a:t>
            </a:r>
            <a:r>
              <a:rPr lang="en-GB" sz="2400" dirty="0" smtClean="0">
                <a:solidFill>
                  <a:schemeClr val="bg1">
                    <a:lumMod val="50000"/>
                  </a:schemeClr>
                </a:solidFill>
                <a:latin typeface="Gill Sans Std Light" pitchFamily="34" charset="0"/>
              </a:rPr>
              <a:t>(Leeds)</a:t>
            </a:r>
          </a:p>
          <a:p>
            <a:pPr algn="l"/>
            <a:endParaRPr lang="en-GB" sz="1800" dirty="0" smtClean="0">
              <a:solidFill>
                <a:schemeClr val="bg1">
                  <a:lumMod val="50000"/>
                </a:schemeClr>
              </a:solidFill>
              <a:latin typeface="Gill Sans Std Light" pitchFamily="34" charset="0"/>
            </a:endParaRPr>
          </a:p>
          <a:p>
            <a:pPr algn="l"/>
            <a:r>
              <a:rPr lang="en-GB" sz="1800" dirty="0" smtClean="0">
                <a:solidFill>
                  <a:schemeClr val="bg1">
                    <a:lumMod val="50000"/>
                  </a:schemeClr>
                </a:solidFill>
                <a:latin typeface="Gill Sans Std Light" pitchFamily="34" charset="0"/>
              </a:rPr>
              <a:t>University </a:t>
            </a:r>
            <a:r>
              <a:rPr lang="en-GB" sz="1800" dirty="0">
                <a:solidFill>
                  <a:schemeClr val="bg1">
                    <a:lumMod val="50000"/>
                  </a:schemeClr>
                </a:solidFill>
                <a:latin typeface="Gill Sans Std Light" pitchFamily="34" charset="0"/>
              </a:rPr>
              <a:t>of Southampton </a:t>
            </a:r>
            <a:r>
              <a:rPr lang="en-GB" sz="1800" dirty="0" smtClean="0">
                <a:solidFill>
                  <a:schemeClr val="bg1">
                    <a:lumMod val="50000"/>
                  </a:schemeClr>
                </a:solidFill>
                <a:latin typeface="Gill Sans Std Light" pitchFamily="34" charset="0"/>
              </a:rPr>
              <a:t>and University of Leeds</a:t>
            </a:r>
            <a:endParaRPr lang="en-GB" sz="1800" dirty="0">
              <a:solidFill>
                <a:schemeClr val="bg1">
                  <a:lumMod val="50000"/>
                </a:schemeClr>
              </a:solidFill>
              <a:latin typeface="Gill Sans Std Light" pitchFamily="34" charset="0"/>
            </a:endParaRPr>
          </a:p>
          <a:p>
            <a:pPr algn="l"/>
            <a:r>
              <a:rPr lang="en-GB" sz="1800" dirty="0" smtClean="0">
                <a:solidFill>
                  <a:schemeClr val="bg1">
                    <a:lumMod val="50000"/>
                  </a:schemeClr>
                </a:solidFill>
                <a:latin typeface="Gill Sans Std Light" pitchFamily="34" charset="0"/>
              </a:rPr>
              <a:t>Languages in </a:t>
            </a:r>
            <a:r>
              <a:rPr lang="en-GB" sz="1800" dirty="0">
                <a:solidFill>
                  <a:schemeClr val="bg1">
                    <a:lumMod val="50000"/>
                  </a:schemeClr>
                </a:solidFill>
                <a:latin typeface="Gill Sans Std Light" pitchFamily="34" charset="0"/>
              </a:rPr>
              <a:t>H</a:t>
            </a:r>
            <a:r>
              <a:rPr lang="en-GB" sz="1800" dirty="0" smtClean="0">
                <a:solidFill>
                  <a:schemeClr val="bg1">
                    <a:lumMod val="50000"/>
                  </a:schemeClr>
                </a:solidFill>
                <a:latin typeface="Gill Sans Std Light" pitchFamily="34" charset="0"/>
              </a:rPr>
              <a:t>igher </a:t>
            </a:r>
            <a:r>
              <a:rPr lang="en-GB" sz="1800" dirty="0">
                <a:solidFill>
                  <a:schemeClr val="bg1">
                    <a:lumMod val="50000"/>
                  </a:schemeClr>
                </a:solidFill>
                <a:latin typeface="Gill Sans Std Light" pitchFamily="34" charset="0"/>
              </a:rPr>
              <a:t>E</a:t>
            </a:r>
            <a:r>
              <a:rPr lang="en-GB" sz="1800" dirty="0" smtClean="0">
                <a:solidFill>
                  <a:schemeClr val="bg1">
                    <a:lumMod val="50000"/>
                  </a:schemeClr>
                </a:solidFill>
                <a:latin typeface="Gill Sans Std Light" pitchFamily="34" charset="0"/>
              </a:rPr>
              <a:t>ducation, Edinburgh, 5/6 July 2012</a:t>
            </a:r>
            <a:endParaRPr lang="en-GB" sz="1800" dirty="0">
              <a:solidFill>
                <a:schemeClr val="bg1">
                  <a:lumMod val="50000"/>
                </a:schemeClr>
              </a:solidFill>
              <a:latin typeface="Gill Sans Std Light" pitchFamily="34" charset="0"/>
            </a:endParaRPr>
          </a:p>
        </p:txBody>
      </p:sp>
      <p:cxnSp>
        <p:nvCxnSpPr>
          <p:cNvPr id="8" name="Straight Connector 7"/>
          <p:cNvCxnSpPr/>
          <p:nvPr/>
        </p:nvCxnSpPr>
        <p:spPr>
          <a:xfrm>
            <a:off x="683568" y="3789040"/>
            <a:ext cx="7786439" cy="0"/>
          </a:xfrm>
          <a:prstGeom prst="line">
            <a:avLst/>
          </a:prstGeom>
          <a:ln w="57150">
            <a:solidFill>
              <a:srgbClr val="8F3A8E"/>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076985" y="260648"/>
            <a:ext cx="3836852" cy="792088"/>
          </a:xfrm>
          <a:prstGeom prst="rect">
            <a:avLst/>
          </a:prstGeom>
        </p:spPr>
      </p:pic>
      <p:sp>
        <p:nvSpPr>
          <p:cNvPr id="9" name="Rectangle 8"/>
          <p:cNvSpPr/>
          <p:nvPr/>
        </p:nvSpPr>
        <p:spPr>
          <a:xfrm>
            <a:off x="0" y="6021288"/>
            <a:ext cx="9144000" cy="836712"/>
          </a:xfrm>
          <a:prstGeom prst="rect">
            <a:avLst/>
          </a:prstGeom>
          <a:solidFill>
            <a:srgbClr val="8F3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83568" y="6021288"/>
            <a:ext cx="2808312" cy="784830"/>
          </a:xfrm>
          <a:prstGeom prst="rect">
            <a:avLst/>
          </a:prstGeom>
          <a:noFill/>
        </p:spPr>
        <p:txBody>
          <a:bodyPr wrap="square" rtlCol="0">
            <a:spAutoFit/>
          </a:bodyPr>
          <a:lstStyle/>
          <a:p>
            <a:r>
              <a:rPr lang="en-GB" sz="900" dirty="0" smtClean="0">
                <a:solidFill>
                  <a:schemeClr val="bg1"/>
                </a:solidFill>
                <a:latin typeface="Gill Sans MT" pitchFamily="34" charset="0"/>
              </a:rPr>
              <a:t>LLAS</a:t>
            </a:r>
          </a:p>
          <a:p>
            <a:r>
              <a:rPr lang="en-GB" sz="900" dirty="0" smtClean="0">
                <a:solidFill>
                  <a:schemeClr val="bg1"/>
                </a:solidFill>
                <a:latin typeface="Gill Sans MT" pitchFamily="34" charset="0"/>
              </a:rPr>
              <a:t>Centre </a:t>
            </a:r>
            <a:r>
              <a:rPr lang="en-GB" sz="900" dirty="0">
                <a:solidFill>
                  <a:schemeClr val="bg1"/>
                </a:solidFill>
                <a:latin typeface="Gill Sans MT" pitchFamily="34" charset="0"/>
              </a:rPr>
              <a:t>for Languages, Linguistics and Area Studies</a:t>
            </a:r>
            <a:br>
              <a:rPr lang="en-GB" sz="900" dirty="0">
                <a:solidFill>
                  <a:schemeClr val="bg1"/>
                </a:solidFill>
                <a:latin typeface="Gill Sans MT" pitchFamily="34" charset="0"/>
              </a:rPr>
            </a:br>
            <a:r>
              <a:rPr lang="en-GB" sz="900" dirty="0">
                <a:solidFill>
                  <a:schemeClr val="bg1"/>
                </a:solidFill>
                <a:latin typeface="Gill Sans MT" pitchFamily="34" charset="0"/>
              </a:rPr>
              <a:t>University of Southampton </a:t>
            </a:r>
          </a:p>
          <a:p>
            <a:r>
              <a:rPr lang="en-GB" sz="900" dirty="0" smtClean="0">
                <a:solidFill>
                  <a:schemeClr val="bg1"/>
                </a:solidFill>
                <a:latin typeface="Gill Sans MT" pitchFamily="34" charset="0"/>
              </a:rPr>
              <a:t>Southampton, </a:t>
            </a:r>
            <a:r>
              <a:rPr lang="en-GB" sz="900" dirty="0">
                <a:solidFill>
                  <a:schemeClr val="bg1"/>
                </a:solidFill>
                <a:latin typeface="Gill Sans MT" pitchFamily="34" charset="0"/>
              </a:rPr>
              <a:t>SO17 1BJ </a:t>
            </a:r>
            <a:br>
              <a:rPr lang="en-GB" sz="900" dirty="0">
                <a:solidFill>
                  <a:schemeClr val="bg1"/>
                </a:solidFill>
                <a:latin typeface="Gill Sans MT" pitchFamily="34" charset="0"/>
              </a:rPr>
            </a:br>
            <a:r>
              <a:rPr lang="de-DE" sz="900" dirty="0">
                <a:solidFill>
                  <a:schemeClr val="bg1"/>
                </a:solidFill>
                <a:latin typeface="Gill Sans MT" pitchFamily="34" charset="0"/>
              </a:rPr>
              <a:t>+44 (0) 23 8059 6860 </a:t>
            </a:r>
            <a:r>
              <a:rPr lang="en-GB" sz="900" b="1" dirty="0">
                <a:solidFill>
                  <a:schemeClr val="bg1"/>
                </a:solidFill>
                <a:latin typeface="Gill Sans MT" pitchFamily="34" charset="0"/>
              </a:rPr>
              <a:t>|</a:t>
            </a:r>
            <a:r>
              <a:rPr lang="en-GB" sz="900" dirty="0">
                <a:solidFill>
                  <a:schemeClr val="bg1"/>
                </a:solidFill>
                <a:latin typeface="Gill Sans MT" pitchFamily="34" charset="0"/>
              </a:rPr>
              <a:t> </a:t>
            </a:r>
            <a:r>
              <a:rPr lang="en-GB" sz="900" dirty="0" smtClean="0">
                <a:solidFill>
                  <a:schemeClr val="bg1"/>
                </a:solidFill>
                <a:latin typeface="Gill Sans MT" pitchFamily="34" charset="0"/>
              </a:rPr>
              <a:t>@LLASCentre </a:t>
            </a:r>
            <a:r>
              <a:rPr lang="en-GB" sz="900" b="1" dirty="0" smtClean="0">
                <a:solidFill>
                  <a:schemeClr val="bg1"/>
                </a:solidFill>
                <a:latin typeface="Gill Sans MT" pitchFamily="34" charset="0"/>
              </a:rPr>
              <a:t>|</a:t>
            </a:r>
            <a:r>
              <a:rPr lang="en-GB" sz="900" dirty="0">
                <a:solidFill>
                  <a:schemeClr val="bg1"/>
                </a:solidFill>
                <a:latin typeface="Gill Sans MT" pitchFamily="34" charset="0"/>
              </a:rPr>
              <a:t> </a:t>
            </a:r>
            <a:r>
              <a:rPr lang="en-GB" sz="900" dirty="0" smtClean="0">
                <a:solidFill>
                  <a:schemeClr val="bg1"/>
                </a:solidFill>
                <a:latin typeface="Gill Sans MT" pitchFamily="34" charset="0"/>
                <a:hlinkClick r:id="rId4"/>
              </a:rPr>
              <a:t>www.llas.ac.uk</a:t>
            </a:r>
            <a:endParaRPr lang="en-GB" sz="900" dirty="0">
              <a:solidFill>
                <a:schemeClr val="bg1"/>
              </a:solidFill>
              <a:latin typeface="Gill Sans MT" pitchFamily="34" charset="0"/>
            </a:endParaRPr>
          </a:p>
        </p:txBody>
      </p:sp>
      <p:pic>
        <p:nvPicPr>
          <p:cNvPr id="11" name="Picture 9" descr="Creative Commons Licence">
            <a:hlinkClick r:id="rId5"/>
          </p:cNvPr>
          <p:cNvPicPr>
            <a:picLocks noChangeAspect="1" noChangeArrowheads="1"/>
          </p:cNvPicPr>
          <p:nvPr/>
        </p:nvPicPr>
        <p:blipFill>
          <a:blip r:embed="rId6" cstate="print"/>
          <a:srcRect/>
          <a:stretch>
            <a:fillRect/>
          </a:stretch>
        </p:blipFill>
        <p:spPr bwMode="auto">
          <a:xfrm>
            <a:off x="7524328" y="6165304"/>
            <a:ext cx="1247020" cy="439291"/>
          </a:xfrm>
          <a:prstGeom prst="rect">
            <a:avLst/>
          </a:prstGeom>
          <a:noFill/>
        </p:spPr>
      </p:pic>
    </p:spTree>
    <p:extLst>
      <p:ext uri="{BB962C8B-B14F-4D97-AF65-F5344CB8AC3E}">
        <p14:creationId xmlns="" xmlns:p14="http://schemas.microsoft.com/office/powerpoint/2010/main" val="3750197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21288"/>
            <a:ext cx="9144000" cy="836712"/>
          </a:xfrm>
          <a:prstGeom prst="rect">
            <a:avLst/>
          </a:prstGeom>
          <a:solidFill>
            <a:srgbClr val="8F3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85800" y="260648"/>
            <a:ext cx="8280920" cy="864096"/>
          </a:xfrm>
        </p:spPr>
        <p:txBody>
          <a:bodyPr>
            <a:normAutofit/>
          </a:bodyPr>
          <a:lstStyle/>
          <a:p>
            <a:r>
              <a:rPr lang="en-GB" sz="4000" b="1" dirty="0" err="1" smtClean="0">
                <a:solidFill>
                  <a:srgbClr val="8F3A8E"/>
                </a:solidFill>
                <a:effectLst/>
                <a:latin typeface="Gill Sans Std" pitchFamily="34" charset="0"/>
              </a:rPr>
              <a:t>OpenLIVES</a:t>
            </a:r>
            <a:r>
              <a:rPr lang="en-GB" sz="4000" b="1" dirty="0" smtClean="0">
                <a:solidFill>
                  <a:srgbClr val="8F3A8E"/>
                </a:solidFill>
                <a:effectLst/>
                <a:latin typeface="Gill Sans Std" pitchFamily="34" charset="0"/>
              </a:rPr>
              <a:t> Organic Pedagogy</a:t>
            </a:r>
            <a:endParaRPr lang="en-GB" sz="4000" b="1" dirty="0">
              <a:solidFill>
                <a:srgbClr val="8F3A8E"/>
              </a:solidFill>
              <a:effectLst/>
              <a:latin typeface="Gill Sans Std" pitchFamily="34" charset="0"/>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44" y="6165304"/>
            <a:ext cx="2376264" cy="567174"/>
          </a:xfrm>
          <a:prstGeom prst="rect">
            <a:avLst/>
          </a:prstGeom>
        </p:spPr>
      </p:pic>
      <p:sp>
        <p:nvSpPr>
          <p:cNvPr id="9" name="TextBox 8"/>
          <p:cNvSpPr txBox="1"/>
          <p:nvPr/>
        </p:nvSpPr>
        <p:spPr>
          <a:xfrm>
            <a:off x="683568" y="1340768"/>
            <a:ext cx="7776864" cy="4401205"/>
          </a:xfrm>
          <a:prstGeom prst="rect">
            <a:avLst/>
          </a:prstGeom>
          <a:noFill/>
        </p:spPr>
        <p:txBody>
          <a:bodyPr wrap="square" rtlCol="0">
            <a:spAutoFit/>
          </a:bodyPr>
          <a:lstStyle/>
          <a:p>
            <a:r>
              <a:rPr lang="en-GB" sz="4000" b="1" dirty="0" smtClean="0">
                <a:latin typeface="Gill Sans Std" pitchFamily="34" charset="0"/>
              </a:rPr>
              <a:t>Social,</a:t>
            </a:r>
          </a:p>
          <a:p>
            <a:r>
              <a:rPr lang="en-GB" sz="4000" b="1" dirty="0" smtClean="0">
                <a:latin typeface="Gill Sans Std" pitchFamily="34" charset="0"/>
              </a:rPr>
              <a:t>Meaningful, </a:t>
            </a:r>
          </a:p>
          <a:p>
            <a:r>
              <a:rPr lang="en-GB" sz="4000" b="1" dirty="0" smtClean="0">
                <a:latin typeface="Gill Sans Std" pitchFamily="34" charset="0"/>
              </a:rPr>
              <a:t>Integral,</a:t>
            </a:r>
          </a:p>
          <a:p>
            <a:r>
              <a:rPr lang="en-GB" sz="4000" b="1" dirty="0" smtClean="0">
                <a:latin typeface="Gill Sans Std" pitchFamily="34" charset="0"/>
              </a:rPr>
              <a:t>Trans-academic, </a:t>
            </a:r>
          </a:p>
          <a:p>
            <a:r>
              <a:rPr lang="en-GB" sz="4000" b="1" dirty="0" smtClean="0">
                <a:latin typeface="Gill Sans Std" pitchFamily="34" charset="0"/>
              </a:rPr>
              <a:t>Collaborative, </a:t>
            </a:r>
          </a:p>
          <a:p>
            <a:r>
              <a:rPr lang="en-GB" sz="4000" b="1" dirty="0" smtClean="0">
                <a:latin typeface="Gill Sans Std" pitchFamily="34" charset="0"/>
              </a:rPr>
              <a:t>Ethical, </a:t>
            </a:r>
          </a:p>
          <a:p>
            <a:r>
              <a:rPr lang="en-GB" sz="4000" b="1" dirty="0" smtClean="0">
                <a:latin typeface="Gill Sans Std" pitchFamily="34" charset="0"/>
              </a:rPr>
              <a:t>and Personalised Learning</a:t>
            </a:r>
            <a:endParaRPr lang="en-GB" sz="4000" b="1" dirty="0"/>
          </a:p>
        </p:txBody>
      </p:sp>
      <p:pic>
        <p:nvPicPr>
          <p:cNvPr id="10" name="Picture 9" descr="tibchris bee close up Chris Willis.jpg"/>
          <p:cNvPicPr>
            <a:picLocks noChangeAspect="1"/>
          </p:cNvPicPr>
          <p:nvPr/>
        </p:nvPicPr>
        <p:blipFill>
          <a:blip r:embed="rId4" cstate="print"/>
          <a:stretch>
            <a:fillRect/>
          </a:stretch>
        </p:blipFill>
        <p:spPr>
          <a:xfrm>
            <a:off x="4860032" y="1635646"/>
            <a:ext cx="3888432" cy="2620803"/>
          </a:xfrm>
          <a:prstGeom prst="rect">
            <a:avLst/>
          </a:prstGeom>
        </p:spPr>
      </p:pic>
      <p:sp>
        <p:nvSpPr>
          <p:cNvPr id="11" name="TextBox 10"/>
          <p:cNvSpPr txBox="1"/>
          <p:nvPr/>
        </p:nvSpPr>
        <p:spPr>
          <a:xfrm>
            <a:off x="5364088" y="4365104"/>
            <a:ext cx="3024336" cy="369332"/>
          </a:xfrm>
          <a:prstGeom prst="rect">
            <a:avLst/>
          </a:prstGeom>
          <a:noFill/>
        </p:spPr>
        <p:txBody>
          <a:bodyPr wrap="square" rtlCol="0">
            <a:spAutoFit/>
          </a:bodyPr>
          <a:lstStyle/>
          <a:p>
            <a:r>
              <a:rPr lang="en-GB" dirty="0" smtClean="0"/>
              <a:t>-Chris Willis , </a:t>
            </a:r>
            <a:r>
              <a:rPr lang="en-GB" dirty="0" err="1" smtClean="0"/>
              <a:t>Flickr</a:t>
            </a:r>
            <a:r>
              <a:rPr lang="en-GB" dirty="0" smtClean="0"/>
              <a:t> CC BY</a:t>
            </a:r>
            <a:endParaRPr lang="en-GB" dirty="0"/>
          </a:p>
        </p:txBody>
      </p:sp>
    </p:spTree>
    <p:extLst>
      <p:ext uri="{BB962C8B-B14F-4D97-AF65-F5344CB8AC3E}">
        <p14:creationId xmlns="" xmlns:p14="http://schemas.microsoft.com/office/powerpoint/2010/main" val="196396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0-#ppt_w/2"/>
                                          </p:val>
                                        </p:tav>
                                        <p:tav tm="100000">
                                          <p:val>
                                            <p:strVal val="#ppt_x"/>
                                          </p:val>
                                        </p:tav>
                                      </p:tavLst>
                                    </p:anim>
                                    <p:anim calcmode="lin" valueType="num">
                                      <p:cBhvr additive="base">
                                        <p:cTn id="8" dur="3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21288"/>
            <a:ext cx="9144000" cy="836712"/>
          </a:xfrm>
          <a:prstGeom prst="rect">
            <a:avLst/>
          </a:prstGeom>
          <a:solidFill>
            <a:srgbClr val="8F3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260648"/>
            <a:ext cx="9144000" cy="864096"/>
          </a:xfrm>
        </p:spPr>
        <p:txBody>
          <a:bodyPr>
            <a:normAutofit/>
          </a:bodyPr>
          <a:lstStyle/>
          <a:p>
            <a:r>
              <a:rPr lang="en-GB" sz="4000" b="1" dirty="0" err="1" smtClean="0">
                <a:solidFill>
                  <a:srgbClr val="8F3A8E"/>
                </a:solidFill>
                <a:effectLst/>
                <a:latin typeface="Gill Sans Std" pitchFamily="34" charset="0"/>
              </a:rPr>
              <a:t>OpenLIVES</a:t>
            </a:r>
            <a:r>
              <a:rPr lang="en-GB" sz="4000" b="1" dirty="0" smtClean="0">
                <a:solidFill>
                  <a:srgbClr val="8F3A8E"/>
                </a:solidFill>
                <a:effectLst/>
                <a:latin typeface="Gill Sans Std" pitchFamily="34" charset="0"/>
              </a:rPr>
              <a:t> </a:t>
            </a:r>
            <a:r>
              <a:rPr lang="en-GB" sz="4000" b="1" dirty="0" smtClean="0">
                <a:solidFill>
                  <a:srgbClr val="8F3A8E"/>
                </a:solidFill>
                <a:latin typeface="Gill Sans Std" pitchFamily="34" charset="0"/>
              </a:rPr>
              <a:t>Organic</a:t>
            </a:r>
            <a:r>
              <a:rPr lang="en-GB" sz="4000" b="1" dirty="0" smtClean="0">
                <a:solidFill>
                  <a:srgbClr val="8F3A8E"/>
                </a:solidFill>
                <a:effectLst/>
                <a:latin typeface="Gill Sans Std" pitchFamily="34" charset="0"/>
              </a:rPr>
              <a:t> </a:t>
            </a:r>
            <a:r>
              <a:rPr lang="en-GB" sz="4000" b="1" dirty="0" smtClean="0">
                <a:solidFill>
                  <a:srgbClr val="8F3A8E"/>
                </a:solidFill>
                <a:latin typeface="Gill Sans Std" pitchFamily="34" charset="0"/>
              </a:rPr>
              <a:t>Pedagogy</a:t>
            </a:r>
            <a:endParaRPr lang="en-GB" sz="4000" b="1" dirty="0">
              <a:solidFill>
                <a:srgbClr val="8F3A8E"/>
              </a:solidFill>
              <a:effectLst/>
              <a:latin typeface="Gill Sans Std" pitchFamily="34" charset="0"/>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44" y="6165304"/>
            <a:ext cx="2376264" cy="567174"/>
          </a:xfrm>
          <a:prstGeom prst="rect">
            <a:avLst/>
          </a:prstGeom>
        </p:spPr>
      </p:pic>
      <p:sp>
        <p:nvSpPr>
          <p:cNvPr id="7" name="TextBox 6"/>
          <p:cNvSpPr txBox="1"/>
          <p:nvPr/>
        </p:nvSpPr>
        <p:spPr>
          <a:xfrm>
            <a:off x="395536" y="1133356"/>
            <a:ext cx="8748464" cy="5355312"/>
          </a:xfrm>
          <a:prstGeom prst="rect">
            <a:avLst/>
          </a:prstGeom>
          <a:noFill/>
        </p:spPr>
        <p:txBody>
          <a:bodyPr wrap="square" rtlCol="0">
            <a:spAutoFit/>
          </a:bodyPr>
          <a:lstStyle/>
          <a:p>
            <a:pPr marL="342900" lvl="0" indent="-342900">
              <a:buFont typeface="+mj-lt"/>
              <a:buAutoNum type="arabicPeriod"/>
            </a:pPr>
            <a:r>
              <a:rPr lang="en-GB" sz="2400" dirty="0" smtClean="0"/>
              <a:t>Socially and personally relevant student outputs: Digital profile, socially and personally meaningful, engaging. From pupil student to researcher, producer (Mike </a:t>
            </a:r>
            <a:r>
              <a:rPr lang="en-GB" sz="2400" dirty="0" err="1" smtClean="0"/>
              <a:t>Neary</a:t>
            </a:r>
            <a:r>
              <a:rPr lang="en-GB" sz="2400" dirty="0" smtClean="0"/>
              <a:t>) and public author. </a:t>
            </a:r>
          </a:p>
          <a:p>
            <a:r>
              <a:rPr lang="en-GB" sz="2400" dirty="0" smtClean="0"/>
              <a:t> </a:t>
            </a:r>
          </a:p>
          <a:p>
            <a:pPr marL="342900" lvl="0" indent="-342900"/>
            <a:r>
              <a:rPr lang="en-GB" sz="2400" dirty="0" smtClean="0"/>
              <a:t>2</a:t>
            </a:r>
            <a:r>
              <a:rPr lang="en-GB" sz="2400" i="1" dirty="0" smtClean="0"/>
              <a:t>. Full-cycle</a:t>
            </a:r>
            <a:r>
              <a:rPr lang="en-GB" sz="2400" dirty="0" smtClean="0"/>
              <a:t> complex student production process </a:t>
            </a:r>
          </a:p>
          <a:p>
            <a:r>
              <a:rPr lang="en-GB" sz="2400" dirty="0" smtClean="0"/>
              <a:t>From the fields to the table   </a:t>
            </a:r>
          </a:p>
          <a:p>
            <a:r>
              <a:rPr lang="en-GB" sz="2400" dirty="0" smtClean="0"/>
              <a:t> </a:t>
            </a:r>
          </a:p>
          <a:p>
            <a:pPr lvl="0"/>
            <a:r>
              <a:rPr lang="en-GB" sz="2400" dirty="0" smtClean="0"/>
              <a:t>3</a:t>
            </a:r>
            <a:r>
              <a:rPr lang="en-GB" sz="2400" i="1" dirty="0" smtClean="0"/>
              <a:t>. Trans-academic life skills </a:t>
            </a:r>
            <a:endParaRPr lang="en-GB" sz="2400" dirty="0" smtClean="0"/>
          </a:p>
          <a:p>
            <a:r>
              <a:rPr lang="en-GB" sz="2400" dirty="0" smtClean="0"/>
              <a:t>Academic Skills transferred to professional/life contexts within an educational environment – transferring skills</a:t>
            </a:r>
          </a:p>
          <a:p>
            <a:r>
              <a:rPr lang="en-GB" dirty="0" smtClean="0"/>
              <a:t> </a:t>
            </a:r>
          </a:p>
          <a:p>
            <a:pPr lvl="1"/>
            <a:r>
              <a:rPr lang="en-GB" sz="1600" dirty="0" smtClean="0"/>
              <a:t>‘Transferring skills’: higher order skills that enable the person ‘to select, adapt, adjust and apply [his or her] other skills to different situations, across different social contexts and perhaps similarly across different cognitive domains’ (Bridges, 1993, p.50).</a:t>
            </a:r>
          </a:p>
          <a:p>
            <a:endParaRPr lang="en-GB" dirty="0" smtClean="0"/>
          </a:p>
          <a:p>
            <a:endParaRPr lang="en-GB" dirty="0"/>
          </a:p>
        </p:txBody>
      </p:sp>
    </p:spTree>
    <p:extLst>
      <p:ext uri="{BB962C8B-B14F-4D97-AF65-F5344CB8AC3E}">
        <p14:creationId xmlns="" xmlns:p14="http://schemas.microsoft.com/office/powerpoint/2010/main" val="1963966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21288"/>
            <a:ext cx="9144000" cy="836712"/>
          </a:xfrm>
          <a:prstGeom prst="rect">
            <a:avLst/>
          </a:prstGeom>
          <a:solidFill>
            <a:srgbClr val="8F3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260648"/>
            <a:ext cx="9144000" cy="864096"/>
          </a:xfrm>
        </p:spPr>
        <p:txBody>
          <a:bodyPr>
            <a:normAutofit/>
          </a:bodyPr>
          <a:lstStyle/>
          <a:p>
            <a:r>
              <a:rPr lang="en-GB" sz="4000" b="1" dirty="0" err="1" smtClean="0">
                <a:solidFill>
                  <a:srgbClr val="8F3A8E"/>
                </a:solidFill>
                <a:effectLst/>
                <a:latin typeface="Gill Sans Std" pitchFamily="34" charset="0"/>
              </a:rPr>
              <a:t>OpenLIVES</a:t>
            </a:r>
            <a:r>
              <a:rPr lang="en-GB" sz="4000" b="1" dirty="0" smtClean="0">
                <a:solidFill>
                  <a:srgbClr val="8F3A8E"/>
                </a:solidFill>
                <a:effectLst/>
                <a:latin typeface="Gill Sans Std" pitchFamily="34" charset="0"/>
              </a:rPr>
              <a:t> </a:t>
            </a:r>
            <a:r>
              <a:rPr lang="en-GB" sz="4000" b="1" dirty="0" smtClean="0">
                <a:solidFill>
                  <a:srgbClr val="8F3A8E"/>
                </a:solidFill>
                <a:latin typeface="Gill Sans Std" pitchFamily="34" charset="0"/>
              </a:rPr>
              <a:t>Organic</a:t>
            </a:r>
            <a:r>
              <a:rPr lang="en-GB" sz="4000" b="1" dirty="0" smtClean="0">
                <a:solidFill>
                  <a:srgbClr val="8F3A8E"/>
                </a:solidFill>
                <a:effectLst/>
                <a:latin typeface="Gill Sans Std" pitchFamily="34" charset="0"/>
              </a:rPr>
              <a:t> P</a:t>
            </a:r>
            <a:r>
              <a:rPr lang="en-GB" sz="4000" b="1" dirty="0" smtClean="0">
                <a:solidFill>
                  <a:srgbClr val="8F3A8E"/>
                </a:solidFill>
                <a:latin typeface="Gill Sans Std" pitchFamily="34" charset="0"/>
              </a:rPr>
              <a:t>edagogy</a:t>
            </a:r>
            <a:endParaRPr lang="en-GB" sz="4000" b="1" dirty="0">
              <a:solidFill>
                <a:srgbClr val="8F3A8E"/>
              </a:solidFill>
              <a:effectLst/>
              <a:latin typeface="Gill Sans Std" pitchFamily="34" charset="0"/>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44" y="6165304"/>
            <a:ext cx="2376264" cy="567174"/>
          </a:xfrm>
          <a:prstGeom prst="rect">
            <a:avLst/>
          </a:prstGeom>
        </p:spPr>
      </p:pic>
      <p:sp>
        <p:nvSpPr>
          <p:cNvPr id="7" name="TextBox 6"/>
          <p:cNvSpPr txBox="1"/>
          <p:nvPr/>
        </p:nvSpPr>
        <p:spPr>
          <a:xfrm>
            <a:off x="395536" y="1412776"/>
            <a:ext cx="6480720" cy="4770537"/>
          </a:xfrm>
          <a:prstGeom prst="rect">
            <a:avLst/>
          </a:prstGeom>
          <a:noFill/>
        </p:spPr>
        <p:txBody>
          <a:bodyPr wrap="square" rtlCol="0">
            <a:spAutoFit/>
          </a:bodyPr>
          <a:lstStyle/>
          <a:p>
            <a:pPr lvl="0"/>
            <a:r>
              <a:rPr lang="en-GB" sz="2800" dirty="0" smtClean="0"/>
              <a:t>4. Socially constructed knowledge</a:t>
            </a:r>
          </a:p>
          <a:p>
            <a:r>
              <a:rPr lang="en-GB" sz="2800" dirty="0" smtClean="0"/>
              <a:t> </a:t>
            </a:r>
          </a:p>
          <a:p>
            <a:pPr lvl="0"/>
            <a:r>
              <a:rPr lang="en-GB" sz="2800" dirty="0" smtClean="0"/>
              <a:t>5. Research-based graded learning </a:t>
            </a:r>
          </a:p>
          <a:p>
            <a:r>
              <a:rPr lang="en-GB" sz="2800" dirty="0" smtClean="0"/>
              <a:t> </a:t>
            </a:r>
          </a:p>
          <a:p>
            <a:r>
              <a:rPr lang="en-GB" sz="2800" dirty="0" smtClean="0"/>
              <a:t>      M. Healey + RSD of the University of Adelaide</a:t>
            </a:r>
          </a:p>
          <a:p>
            <a:r>
              <a:rPr lang="en-GB" sz="2800" dirty="0" smtClean="0"/>
              <a:t> </a:t>
            </a:r>
          </a:p>
          <a:p>
            <a:pPr lvl="0"/>
            <a:r>
              <a:rPr lang="en-GB" sz="2800" dirty="0" smtClean="0"/>
              <a:t>7 Ethically produced knowledge </a:t>
            </a:r>
          </a:p>
          <a:p>
            <a:r>
              <a:rPr lang="en-GB" sz="2800" dirty="0" smtClean="0"/>
              <a:t> </a:t>
            </a:r>
          </a:p>
          <a:p>
            <a:pPr lvl="0"/>
            <a:r>
              <a:rPr lang="en-GB" sz="2800" dirty="0" smtClean="0"/>
              <a:t>8. Flexible and personalised learning</a:t>
            </a:r>
          </a:p>
          <a:p>
            <a:r>
              <a:rPr lang="en-GB" sz="2400" dirty="0" smtClean="0"/>
              <a:t> </a:t>
            </a:r>
            <a:endParaRPr lang="en-GB" dirty="0"/>
          </a:p>
        </p:txBody>
      </p:sp>
      <p:pic>
        <p:nvPicPr>
          <p:cNvPr id="9" name="Picture 8" descr="Alaskan Dude 2 by.jpg"/>
          <p:cNvPicPr>
            <a:picLocks noChangeAspect="1"/>
          </p:cNvPicPr>
          <p:nvPr/>
        </p:nvPicPr>
        <p:blipFill>
          <a:blip r:embed="rId4" cstate="print"/>
          <a:stretch>
            <a:fillRect/>
          </a:stretch>
        </p:blipFill>
        <p:spPr>
          <a:xfrm>
            <a:off x="6804248" y="1563638"/>
            <a:ext cx="1931526" cy="3377530"/>
          </a:xfrm>
          <a:prstGeom prst="rect">
            <a:avLst/>
          </a:prstGeom>
        </p:spPr>
      </p:pic>
      <p:sp>
        <p:nvSpPr>
          <p:cNvPr id="10" name="TextBox 9"/>
          <p:cNvSpPr txBox="1"/>
          <p:nvPr/>
        </p:nvSpPr>
        <p:spPr>
          <a:xfrm>
            <a:off x="6660232" y="5013176"/>
            <a:ext cx="2483768" cy="307777"/>
          </a:xfrm>
          <a:prstGeom prst="rect">
            <a:avLst/>
          </a:prstGeom>
          <a:noFill/>
        </p:spPr>
        <p:txBody>
          <a:bodyPr wrap="square" rtlCol="0">
            <a:spAutoFit/>
          </a:bodyPr>
          <a:lstStyle/>
          <a:p>
            <a:r>
              <a:rPr lang="en-GB" sz="1400" dirty="0" err="1" smtClean="0"/>
              <a:t>Alaska_Dude</a:t>
            </a:r>
            <a:r>
              <a:rPr lang="en-GB" sz="1400" dirty="0" smtClean="0"/>
              <a:t>, </a:t>
            </a:r>
            <a:r>
              <a:rPr lang="en-GB" sz="1400" dirty="0" err="1" smtClean="0"/>
              <a:t>Flickr</a:t>
            </a:r>
            <a:r>
              <a:rPr lang="en-GB" sz="1400" dirty="0" smtClean="0"/>
              <a:t>, CC BY</a:t>
            </a:r>
            <a:endParaRPr lang="en-GB" sz="1400" dirty="0"/>
          </a:p>
        </p:txBody>
      </p:sp>
    </p:spTree>
    <p:extLst>
      <p:ext uri="{BB962C8B-B14F-4D97-AF65-F5344CB8AC3E}">
        <p14:creationId xmlns="" xmlns:p14="http://schemas.microsoft.com/office/powerpoint/2010/main" val="1963966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013576" cy="4248472"/>
          </a:xfrm>
        </p:spPr>
        <p:txBody>
          <a:bodyPr>
            <a:normAutofit lnSpcReduction="10000"/>
          </a:bodyPr>
          <a:lstStyle/>
          <a:p>
            <a:pPr>
              <a:tabLst>
                <a:tab pos="360363" algn="l"/>
              </a:tabLst>
            </a:pPr>
            <a:r>
              <a:rPr lang="en-GB" sz="2400" dirty="0" smtClean="0">
                <a:latin typeface="Gill Sans Std Light" pitchFamily="34" charset="0"/>
              </a:rPr>
              <a:t>Join the community repository </a:t>
            </a:r>
            <a:r>
              <a:rPr lang="en-GB" sz="2400" dirty="0" err="1" smtClean="0">
                <a:latin typeface="Gill Sans Std Light" pitchFamily="34" charset="0"/>
              </a:rPr>
              <a:t>HumBox</a:t>
            </a:r>
            <a:r>
              <a:rPr lang="en-GB" sz="2400" dirty="0" smtClean="0">
                <a:latin typeface="Gill Sans Std Light" pitchFamily="34" charset="0"/>
              </a:rPr>
              <a:t>: </a:t>
            </a:r>
            <a:r>
              <a:rPr lang="en-GB" sz="2400" dirty="0" smtClean="0">
                <a:latin typeface="Gill Sans Std Light" pitchFamily="34" charset="0"/>
                <a:hlinkClick r:id="rId3"/>
              </a:rPr>
              <a:t>www.humbox.ac.uk</a:t>
            </a:r>
            <a:r>
              <a:rPr lang="en-GB" sz="2400" dirty="0" smtClean="0">
                <a:latin typeface="Gill Sans Std Light" pitchFamily="34" charset="0"/>
              </a:rPr>
              <a:t> </a:t>
            </a:r>
            <a:endParaRPr lang="en-GB" sz="2400" dirty="0">
              <a:latin typeface="Gill Sans Std Light" pitchFamily="34" charset="0"/>
            </a:endParaRPr>
          </a:p>
          <a:p>
            <a:pPr>
              <a:tabLst>
                <a:tab pos="360363" algn="l"/>
              </a:tabLst>
            </a:pPr>
            <a:r>
              <a:rPr lang="en-GB" sz="2400" dirty="0" smtClean="0">
                <a:latin typeface="Gill Sans Std Light" pitchFamily="34" charset="0"/>
              </a:rPr>
              <a:t>Create a profile</a:t>
            </a:r>
          </a:p>
          <a:p>
            <a:pPr>
              <a:tabLst>
                <a:tab pos="360363" algn="l"/>
              </a:tabLst>
            </a:pPr>
            <a:r>
              <a:rPr lang="en-GB" sz="2400" dirty="0" smtClean="0">
                <a:latin typeface="Gill Sans Std Light" pitchFamily="34" charset="0"/>
              </a:rPr>
              <a:t>Browse the site and look at the </a:t>
            </a:r>
            <a:r>
              <a:rPr lang="en-GB" sz="2400" dirty="0" err="1" smtClean="0">
                <a:latin typeface="Gill Sans Std Light" pitchFamily="34" charset="0"/>
              </a:rPr>
              <a:t>OpenLIVES</a:t>
            </a:r>
            <a:r>
              <a:rPr lang="en-GB" sz="2400" dirty="0" smtClean="0">
                <a:latin typeface="Gill Sans Std Light" pitchFamily="34" charset="0"/>
              </a:rPr>
              <a:t> resources</a:t>
            </a:r>
          </a:p>
          <a:p>
            <a:pPr>
              <a:tabLst>
                <a:tab pos="360363" algn="l"/>
              </a:tabLst>
            </a:pPr>
            <a:r>
              <a:rPr lang="en-GB" sz="2400" dirty="0" smtClean="0">
                <a:latin typeface="Gill Sans Std Light" pitchFamily="34" charset="0"/>
              </a:rPr>
              <a:t>Share your own work</a:t>
            </a:r>
          </a:p>
          <a:p>
            <a:pPr>
              <a:tabLst>
                <a:tab pos="360363" algn="l"/>
              </a:tabLst>
            </a:pPr>
            <a:r>
              <a:rPr lang="en-GB" sz="2400" dirty="0" smtClean="0">
                <a:latin typeface="Gill Sans Std Light" pitchFamily="34" charset="0"/>
              </a:rPr>
              <a:t>Set up a group and appeal for others with similar interests to join and share their work; set up a group for your own institution or team</a:t>
            </a:r>
          </a:p>
          <a:p>
            <a:pPr>
              <a:tabLst>
                <a:tab pos="360363" algn="l"/>
              </a:tabLst>
            </a:pPr>
            <a:r>
              <a:rPr lang="en-GB" sz="2400" dirty="0" smtClean="0">
                <a:latin typeface="Gill Sans Std Light" pitchFamily="34" charset="0"/>
              </a:rPr>
              <a:t>If you have material related to the topics and themes explored in </a:t>
            </a:r>
            <a:r>
              <a:rPr lang="en-GB" sz="2400" dirty="0" err="1" smtClean="0">
                <a:latin typeface="Gill Sans Std Light" pitchFamily="34" charset="0"/>
              </a:rPr>
              <a:t>OpenLIVES</a:t>
            </a:r>
            <a:r>
              <a:rPr lang="en-GB" sz="2400" dirty="0" smtClean="0">
                <a:latin typeface="Gill Sans Std Light" pitchFamily="34" charset="0"/>
              </a:rPr>
              <a:t>, join our group and share your materials</a:t>
            </a:r>
          </a:p>
        </p:txBody>
      </p:sp>
      <p:sp>
        <p:nvSpPr>
          <p:cNvPr id="6" name="Rectangle 5"/>
          <p:cNvSpPr/>
          <p:nvPr/>
        </p:nvSpPr>
        <p:spPr>
          <a:xfrm>
            <a:off x="0" y="6021288"/>
            <a:ext cx="9144000" cy="836712"/>
          </a:xfrm>
          <a:prstGeom prst="rect">
            <a:avLst/>
          </a:prstGeom>
          <a:solidFill>
            <a:srgbClr val="8F3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85800" y="260648"/>
            <a:ext cx="8280920" cy="864096"/>
          </a:xfrm>
        </p:spPr>
        <p:txBody>
          <a:bodyPr>
            <a:normAutofit/>
          </a:bodyPr>
          <a:lstStyle/>
          <a:p>
            <a:pPr algn="r"/>
            <a:r>
              <a:rPr lang="en-GB" sz="4000" b="1" dirty="0" smtClean="0">
                <a:solidFill>
                  <a:srgbClr val="8F3A8E"/>
                </a:solidFill>
                <a:effectLst/>
                <a:latin typeface="Gill Sans Std" pitchFamily="34" charset="0"/>
              </a:rPr>
              <a:t>How can I get involved?</a:t>
            </a:r>
            <a:endParaRPr lang="en-GB" sz="4000" b="1" dirty="0">
              <a:solidFill>
                <a:srgbClr val="8F3A8E"/>
              </a:solidFill>
              <a:effectLst/>
              <a:latin typeface="Gill Sans Std" pitchFamily="34" charset="0"/>
            </a:endParaRPr>
          </a:p>
        </p:txBody>
      </p:sp>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7544" y="6165304"/>
            <a:ext cx="2376264" cy="567174"/>
          </a:xfrm>
          <a:prstGeom prst="rect">
            <a:avLst/>
          </a:prstGeom>
        </p:spPr>
      </p:pic>
    </p:spTree>
    <p:extLst>
      <p:ext uri="{BB962C8B-B14F-4D97-AF65-F5344CB8AC3E}">
        <p14:creationId xmlns="" xmlns:p14="http://schemas.microsoft.com/office/powerpoint/2010/main" val="1247930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424936" cy="4392488"/>
          </a:xfrm>
        </p:spPr>
        <p:txBody>
          <a:bodyPr>
            <a:normAutofit/>
          </a:bodyPr>
          <a:lstStyle/>
          <a:p>
            <a:pPr marL="0" indent="0">
              <a:buNone/>
            </a:pPr>
            <a:r>
              <a:rPr lang="en-GB" sz="2400" b="1" dirty="0" smtClean="0">
                <a:latin typeface="Gill Sans Std Light" pitchFamily="34" charset="0"/>
              </a:rPr>
              <a:t>Read about the project:</a:t>
            </a:r>
          </a:p>
          <a:p>
            <a:r>
              <a:rPr lang="en-GB" sz="2400" dirty="0">
                <a:latin typeface="Gill Sans Std Light" pitchFamily="34" charset="0"/>
              </a:rPr>
              <a:t>Blog: </a:t>
            </a:r>
            <a:r>
              <a:rPr lang="en-GB" sz="2400" dirty="0">
                <a:solidFill>
                  <a:schemeClr val="bg1">
                    <a:lumMod val="50000"/>
                  </a:schemeClr>
                </a:solidFill>
                <a:latin typeface="Gill Sans Std Light" pitchFamily="34" charset="0"/>
                <a:hlinkClick r:id="rId3"/>
              </a:rPr>
              <a:t>http://openlives.wordpress.com</a:t>
            </a:r>
            <a:r>
              <a:rPr lang="en-GB" sz="2400" dirty="0" smtClean="0">
                <a:solidFill>
                  <a:schemeClr val="bg1">
                    <a:lumMod val="50000"/>
                  </a:schemeClr>
                </a:solidFill>
                <a:latin typeface="Gill Sans Std Light" pitchFamily="34" charset="0"/>
                <a:hlinkClick r:id="rId3"/>
              </a:rPr>
              <a:t>/</a:t>
            </a:r>
            <a:endParaRPr lang="en-GB" sz="2400" dirty="0" smtClean="0">
              <a:solidFill>
                <a:schemeClr val="bg1">
                  <a:lumMod val="50000"/>
                </a:schemeClr>
              </a:solidFill>
              <a:latin typeface="Gill Sans Std Light" pitchFamily="34" charset="0"/>
            </a:endParaRPr>
          </a:p>
          <a:p>
            <a:r>
              <a:rPr lang="en-GB" sz="2400" dirty="0" smtClean="0">
                <a:latin typeface="Gill Sans Std Light" pitchFamily="34" charset="0"/>
              </a:rPr>
              <a:t>Visit our group on </a:t>
            </a:r>
            <a:r>
              <a:rPr lang="en-GB" sz="2400" dirty="0" err="1" smtClean="0">
                <a:latin typeface="Gill Sans Std Light" pitchFamily="34" charset="0"/>
              </a:rPr>
              <a:t>HumBox</a:t>
            </a:r>
            <a:r>
              <a:rPr lang="en-GB" sz="2400" dirty="0">
                <a:latin typeface="Gill Sans Std Light" pitchFamily="34" charset="0"/>
              </a:rPr>
              <a:t>: </a:t>
            </a:r>
            <a:r>
              <a:rPr lang="en-GB" sz="2400" dirty="0">
                <a:solidFill>
                  <a:schemeClr val="bg1">
                    <a:lumMod val="50000"/>
                  </a:schemeClr>
                </a:solidFill>
                <a:latin typeface="Gill Sans Std Light" pitchFamily="34" charset="0"/>
                <a:hlinkClick r:id="rId4"/>
              </a:rPr>
              <a:t>http://</a:t>
            </a:r>
            <a:r>
              <a:rPr lang="en-GB" sz="2400" dirty="0" smtClean="0">
                <a:solidFill>
                  <a:schemeClr val="bg1">
                    <a:lumMod val="50000"/>
                  </a:schemeClr>
                </a:solidFill>
                <a:latin typeface="Gill Sans Std Light" pitchFamily="34" charset="0"/>
                <a:hlinkClick r:id="rId4"/>
              </a:rPr>
              <a:t>humbox.ac.uk/group/2</a:t>
            </a:r>
            <a:r>
              <a:rPr lang="en-GB" sz="2400" dirty="0" smtClean="0">
                <a:solidFill>
                  <a:schemeClr val="bg1">
                    <a:lumMod val="50000"/>
                  </a:schemeClr>
                </a:solidFill>
                <a:latin typeface="Gill Sans Std Light" pitchFamily="34" charset="0"/>
              </a:rPr>
              <a:t> </a:t>
            </a:r>
          </a:p>
          <a:p>
            <a:r>
              <a:rPr lang="en-GB" sz="2400" dirty="0" smtClean="0">
                <a:latin typeface="Gill Sans Std Light" pitchFamily="34" charset="0"/>
              </a:rPr>
              <a:t>Tweet: #</a:t>
            </a:r>
            <a:r>
              <a:rPr lang="en-GB" sz="2400" dirty="0" err="1" smtClean="0">
                <a:latin typeface="Gill Sans Std Light" pitchFamily="34" charset="0"/>
              </a:rPr>
              <a:t>openlives</a:t>
            </a:r>
            <a:r>
              <a:rPr lang="en-GB" sz="2400" dirty="0" smtClean="0">
                <a:latin typeface="Gill Sans Std Light" pitchFamily="34" charset="0"/>
              </a:rPr>
              <a:t> @</a:t>
            </a:r>
            <a:r>
              <a:rPr lang="en-GB" sz="2400" dirty="0" err="1" smtClean="0">
                <a:latin typeface="Gill Sans Std Light" pitchFamily="34" charset="0"/>
              </a:rPr>
              <a:t>KBorthwick</a:t>
            </a:r>
            <a:r>
              <a:rPr lang="en-GB" sz="2400" dirty="0" smtClean="0">
                <a:latin typeface="Gill Sans Std Light" pitchFamily="34" charset="0"/>
              </a:rPr>
              <a:t> @</a:t>
            </a:r>
            <a:r>
              <a:rPr lang="en-GB" sz="2400" dirty="0" err="1" smtClean="0">
                <a:latin typeface="Gill Sans Std Light" pitchFamily="34" charset="0"/>
              </a:rPr>
              <a:t>Toni_M_Arboleda</a:t>
            </a:r>
            <a:r>
              <a:rPr lang="en-GB" sz="2400" dirty="0" smtClean="0">
                <a:latin typeface="Gill Sans Std Light" pitchFamily="34" charset="0"/>
              </a:rPr>
              <a:t> @LLASCentre</a:t>
            </a:r>
            <a:endParaRPr lang="en-GB" sz="2400" dirty="0">
              <a:latin typeface="Gill Sans Std Light" pitchFamily="34" charset="0"/>
            </a:endParaRPr>
          </a:p>
          <a:p>
            <a:pPr marL="0" indent="0">
              <a:buNone/>
            </a:pPr>
            <a:endParaRPr lang="en-GB" sz="2400" dirty="0">
              <a:solidFill>
                <a:schemeClr val="bg1">
                  <a:lumMod val="50000"/>
                </a:schemeClr>
              </a:solidFill>
              <a:latin typeface="Gill Sans Std Light" pitchFamily="34" charset="0"/>
            </a:endParaRPr>
          </a:p>
          <a:p>
            <a:pPr marL="0" indent="0">
              <a:buNone/>
            </a:pPr>
            <a:r>
              <a:rPr lang="en-GB" sz="2400" b="1" dirty="0" smtClean="0">
                <a:latin typeface="Gill Sans Std Light" pitchFamily="34" charset="0"/>
              </a:rPr>
              <a:t>More about open practice:</a:t>
            </a:r>
          </a:p>
          <a:p>
            <a:r>
              <a:rPr lang="en-GB" sz="2400" dirty="0" smtClean="0">
                <a:latin typeface="Gill Sans Std Light" pitchFamily="34" charset="0"/>
              </a:rPr>
              <a:t>OER </a:t>
            </a:r>
            <a:r>
              <a:rPr lang="en-GB" sz="2400" dirty="0" err="1">
                <a:latin typeface="Gill Sans Std Light" pitchFamily="34" charset="0"/>
              </a:rPr>
              <a:t>Infokit</a:t>
            </a:r>
            <a:r>
              <a:rPr lang="en-GB" sz="2400" dirty="0">
                <a:latin typeface="Gill Sans Std Light" pitchFamily="34" charset="0"/>
              </a:rPr>
              <a:t>: </a:t>
            </a:r>
            <a:r>
              <a:rPr lang="en-GB" sz="2400" b="1" dirty="0">
                <a:hlinkClick r:id="rId5"/>
              </a:rPr>
              <a:t>http://bit.ly/oerinfokit</a:t>
            </a:r>
            <a:endParaRPr lang="en-GB" sz="2400" b="1" dirty="0"/>
          </a:p>
          <a:p>
            <a:r>
              <a:rPr lang="en-GB" sz="2400" dirty="0" smtClean="0">
                <a:latin typeface="Gill Sans Std Light" pitchFamily="34" charset="0"/>
              </a:rPr>
              <a:t>The JISC (funding, OER projects): </a:t>
            </a:r>
            <a:r>
              <a:rPr lang="en-GB" sz="2400" dirty="0" smtClean="0">
                <a:solidFill>
                  <a:schemeClr val="bg1">
                    <a:lumMod val="50000"/>
                  </a:schemeClr>
                </a:solidFill>
                <a:latin typeface="Gill Sans Std Light" pitchFamily="34" charset="0"/>
                <a:hlinkClick r:id="rId6"/>
              </a:rPr>
              <a:t>www.jisc.ac.uk</a:t>
            </a:r>
            <a:endParaRPr lang="en-GB" sz="2400" dirty="0" smtClean="0">
              <a:solidFill>
                <a:schemeClr val="bg1">
                  <a:lumMod val="50000"/>
                </a:schemeClr>
              </a:solidFill>
              <a:latin typeface="Gill Sans Std Light" pitchFamily="34" charset="0"/>
            </a:endParaRPr>
          </a:p>
          <a:p>
            <a:r>
              <a:rPr lang="en-GB" sz="2400" dirty="0" smtClean="0">
                <a:latin typeface="Gill Sans Std Light" pitchFamily="34" charset="0"/>
              </a:rPr>
              <a:t>Open </a:t>
            </a:r>
            <a:r>
              <a:rPr lang="en-GB" sz="2400" dirty="0">
                <a:latin typeface="Gill Sans Std Light" pitchFamily="34" charset="0"/>
              </a:rPr>
              <a:t>Courseware </a:t>
            </a:r>
            <a:r>
              <a:rPr lang="en-GB" sz="2400" dirty="0" smtClean="0">
                <a:latin typeface="Gill Sans Std Light" pitchFamily="34" charset="0"/>
              </a:rPr>
              <a:t>Consortium: </a:t>
            </a:r>
            <a:r>
              <a:rPr lang="en-GB" sz="2400" dirty="0" smtClean="0">
                <a:solidFill>
                  <a:schemeClr val="bg1">
                    <a:lumMod val="50000"/>
                  </a:schemeClr>
                </a:solidFill>
                <a:latin typeface="Gill Sans Std Light" pitchFamily="34" charset="0"/>
                <a:hlinkClick r:id="rId7"/>
              </a:rPr>
              <a:t>www.ocwconsortium.org</a:t>
            </a:r>
            <a:endParaRPr lang="en-GB" sz="2400" dirty="0">
              <a:solidFill>
                <a:schemeClr val="bg1">
                  <a:lumMod val="50000"/>
                </a:schemeClr>
              </a:solidFill>
              <a:latin typeface="Gill Sans Std Light" pitchFamily="34" charset="0"/>
            </a:endParaRPr>
          </a:p>
          <a:p>
            <a:pPr marL="0" indent="0">
              <a:buNone/>
            </a:pPr>
            <a:endParaRPr lang="en-GB" sz="2400" b="1" dirty="0" smtClean="0"/>
          </a:p>
        </p:txBody>
      </p:sp>
      <p:sp>
        <p:nvSpPr>
          <p:cNvPr id="2" name="Title 1"/>
          <p:cNvSpPr>
            <a:spLocks noGrp="1"/>
          </p:cNvSpPr>
          <p:nvPr>
            <p:ph type="title"/>
          </p:nvPr>
        </p:nvSpPr>
        <p:spPr>
          <a:xfrm>
            <a:off x="474562" y="260648"/>
            <a:ext cx="8280920" cy="864096"/>
          </a:xfrm>
        </p:spPr>
        <p:txBody>
          <a:bodyPr>
            <a:noAutofit/>
          </a:bodyPr>
          <a:lstStyle/>
          <a:p>
            <a:pPr algn="r"/>
            <a:r>
              <a:rPr lang="en-GB" sz="3200" b="1" dirty="0">
                <a:solidFill>
                  <a:srgbClr val="8F3A8E"/>
                </a:solidFill>
                <a:latin typeface="Gill Sans Std" pitchFamily="34" charset="0"/>
              </a:rPr>
              <a:t>Useful links for info and </a:t>
            </a:r>
            <a:r>
              <a:rPr lang="en-GB" sz="3200" b="1" dirty="0" smtClean="0">
                <a:solidFill>
                  <a:srgbClr val="8F3A8E"/>
                </a:solidFill>
                <a:latin typeface="Gill Sans Std" pitchFamily="34" charset="0"/>
              </a:rPr>
              <a:t>advice</a:t>
            </a:r>
            <a:endParaRPr lang="en-GB" sz="3200" b="1" dirty="0">
              <a:solidFill>
                <a:srgbClr val="8F3A8E"/>
              </a:solidFill>
              <a:effectLst/>
              <a:latin typeface="Gill Sans Std" pitchFamily="34" charset="0"/>
            </a:endParaRPr>
          </a:p>
        </p:txBody>
      </p:sp>
      <p:sp>
        <p:nvSpPr>
          <p:cNvPr id="7" name="Rectangle 6"/>
          <p:cNvSpPr/>
          <p:nvPr/>
        </p:nvSpPr>
        <p:spPr>
          <a:xfrm>
            <a:off x="0" y="6021288"/>
            <a:ext cx="9144000" cy="836712"/>
          </a:xfrm>
          <a:prstGeom prst="rect">
            <a:avLst/>
          </a:prstGeom>
          <a:solidFill>
            <a:srgbClr val="8F3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67544" y="6165304"/>
            <a:ext cx="2376264" cy="567174"/>
          </a:xfrm>
          <a:prstGeom prst="rect">
            <a:avLst/>
          </a:prstGeom>
        </p:spPr>
      </p:pic>
    </p:spTree>
    <p:extLst>
      <p:ext uri="{BB962C8B-B14F-4D97-AF65-F5344CB8AC3E}">
        <p14:creationId xmlns="" xmlns:p14="http://schemas.microsoft.com/office/powerpoint/2010/main" val="4069091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424936" cy="4392488"/>
          </a:xfrm>
        </p:spPr>
        <p:txBody>
          <a:bodyPr>
            <a:normAutofit fontScale="70000" lnSpcReduction="20000"/>
          </a:bodyPr>
          <a:lstStyle/>
          <a:p>
            <a:pPr marL="0" indent="0">
              <a:buNone/>
            </a:pPr>
            <a:r>
              <a:rPr lang="en-GB" sz="2400" dirty="0" smtClean="0"/>
              <a:t>Student as Producer: </a:t>
            </a:r>
            <a:r>
              <a:rPr lang="en-GB" sz="2400" dirty="0" smtClean="0">
                <a:hlinkClick r:id="rId3"/>
              </a:rPr>
              <a:t>http://studentasproducer.lincoln.ac.uk/</a:t>
            </a:r>
            <a:r>
              <a:rPr lang="en-GB" sz="2400" dirty="0" smtClean="0"/>
              <a:t> (Mike </a:t>
            </a:r>
            <a:r>
              <a:rPr lang="en-GB" sz="2400" dirty="0" err="1" smtClean="0"/>
              <a:t>Neary</a:t>
            </a:r>
            <a:r>
              <a:rPr lang="en-GB" sz="2400" dirty="0" smtClean="0"/>
              <a:t>) (last accessed 5 July 2012)</a:t>
            </a:r>
          </a:p>
          <a:p>
            <a:pPr marL="0" indent="0">
              <a:buNone/>
            </a:pPr>
            <a:endParaRPr lang="en-GB" sz="2400" dirty="0" smtClean="0"/>
          </a:p>
          <a:p>
            <a:pPr marL="0" indent="0">
              <a:buNone/>
            </a:pPr>
            <a:r>
              <a:rPr lang="en-GB" sz="2400" dirty="0" smtClean="0"/>
              <a:t>Jenkins A, Healey M and </a:t>
            </a:r>
            <a:r>
              <a:rPr lang="en-GB" sz="2400" dirty="0" err="1" smtClean="0"/>
              <a:t>Zetter</a:t>
            </a:r>
            <a:r>
              <a:rPr lang="en-GB" sz="2400" dirty="0" smtClean="0"/>
              <a:t> R, Linking teaching and research in departments and disciplines York: The Higher Education Academy 2007 </a:t>
            </a:r>
            <a:r>
              <a:rPr lang="en-GB" sz="2400" dirty="0" smtClean="0">
                <a:hlinkClick r:id="rId4"/>
              </a:rPr>
              <a:t>http://www.heacademy.ac.uk/assets/documents/teachingandresearch/LinkingTeachingAndResearch_April07.pdf</a:t>
            </a:r>
            <a:r>
              <a:rPr lang="en-GB" sz="2400" dirty="0" smtClean="0"/>
              <a:t>  (last accessed 5 July 2012)</a:t>
            </a:r>
          </a:p>
          <a:p>
            <a:pPr marL="0" indent="0">
              <a:buNone/>
            </a:pPr>
            <a:endParaRPr lang="en-GB" sz="2400" dirty="0" smtClean="0"/>
          </a:p>
          <a:p>
            <a:pPr marL="0" indent="0">
              <a:buNone/>
            </a:pPr>
            <a:r>
              <a:rPr lang="en-GB" sz="2400" dirty="0" err="1" smtClean="0"/>
              <a:t>Yorke</a:t>
            </a:r>
            <a:r>
              <a:rPr lang="en-GB" sz="2400" dirty="0" smtClean="0"/>
              <a:t>, M. Employability in higher education: what it is – what it is not The Higher Education Academy Learning and Employability Series. 2006. </a:t>
            </a:r>
            <a:r>
              <a:rPr lang="en-GB" sz="2400" dirty="0" smtClean="0">
                <a:hlinkClick r:id="rId5"/>
              </a:rPr>
              <a:t>http://www.heacademy.ac.uk/assets/documents/employability/id116_employability_in_higher_education_336.pdf</a:t>
            </a:r>
            <a:r>
              <a:rPr lang="en-GB" sz="2400" dirty="0" smtClean="0"/>
              <a:t>  (last accessed 5 July 2012)</a:t>
            </a:r>
          </a:p>
          <a:p>
            <a:pPr marL="0" indent="0">
              <a:buNone/>
            </a:pPr>
            <a:endParaRPr lang="en-GB" sz="2400" dirty="0" smtClean="0"/>
          </a:p>
          <a:p>
            <a:pPr marL="0" indent="0">
              <a:buNone/>
            </a:pPr>
            <a:r>
              <a:rPr lang="en-GB" sz="2400" dirty="0" err="1" smtClean="0"/>
              <a:t>Ehiyazaryan</a:t>
            </a:r>
            <a:r>
              <a:rPr lang="en-GB" sz="2400" dirty="0" smtClean="0"/>
              <a:t>, E. &amp; </a:t>
            </a:r>
            <a:r>
              <a:rPr lang="en-GB" sz="2400" dirty="0" err="1" smtClean="0"/>
              <a:t>Barraclough</a:t>
            </a:r>
            <a:r>
              <a:rPr lang="en-GB" sz="2400" dirty="0" smtClean="0"/>
              <a:t>, N. (2009). Integrating real world experience in the curriculum: enhancing learners' employability. Education &amp; Training Journal, 51(4), pp. 292-308.</a:t>
            </a:r>
          </a:p>
          <a:p>
            <a:pPr marL="0" indent="0">
              <a:buNone/>
            </a:pPr>
            <a:endParaRPr lang="en-GB" sz="2400" dirty="0" smtClean="0"/>
          </a:p>
          <a:p>
            <a:pPr marL="0" indent="0">
              <a:buNone/>
            </a:pPr>
            <a:r>
              <a:rPr lang="en-GB" sz="2400" dirty="0" smtClean="0">
                <a:hlinkClick r:id="rId6"/>
              </a:rPr>
              <a:t>http://www.adelaide.edu.au/rsd/framework/</a:t>
            </a:r>
            <a:r>
              <a:rPr lang="en-GB" sz="2400" dirty="0" smtClean="0"/>
              <a:t>  (last accessed 5 July 2012)</a:t>
            </a:r>
          </a:p>
          <a:p>
            <a:pPr marL="0" indent="0">
              <a:buNone/>
            </a:pPr>
            <a:endParaRPr lang="en-GB" sz="2400" dirty="0" smtClean="0"/>
          </a:p>
          <a:p>
            <a:pPr marL="0" indent="0">
              <a:buNone/>
            </a:pPr>
            <a:endParaRPr lang="en-GB" sz="2400" dirty="0" smtClean="0"/>
          </a:p>
          <a:p>
            <a:pPr marL="0" indent="0">
              <a:buNone/>
            </a:pPr>
            <a:endParaRPr lang="en-GB" sz="2400" dirty="0" smtClean="0"/>
          </a:p>
        </p:txBody>
      </p:sp>
      <p:sp>
        <p:nvSpPr>
          <p:cNvPr id="2" name="Title 1"/>
          <p:cNvSpPr>
            <a:spLocks noGrp="1"/>
          </p:cNvSpPr>
          <p:nvPr>
            <p:ph type="title"/>
          </p:nvPr>
        </p:nvSpPr>
        <p:spPr>
          <a:xfrm>
            <a:off x="474562" y="260648"/>
            <a:ext cx="8280920" cy="864096"/>
          </a:xfrm>
        </p:spPr>
        <p:txBody>
          <a:bodyPr>
            <a:noAutofit/>
          </a:bodyPr>
          <a:lstStyle/>
          <a:p>
            <a:pPr algn="r"/>
            <a:r>
              <a:rPr lang="en-GB" sz="2800" b="1" smtClean="0">
                <a:solidFill>
                  <a:srgbClr val="8F3A8E"/>
                </a:solidFill>
                <a:latin typeface="Gill Sans Std" pitchFamily="34" charset="0"/>
              </a:rPr>
              <a:t>External references </a:t>
            </a:r>
            <a:r>
              <a:rPr lang="en-GB" sz="2800" b="1" dirty="0" smtClean="0">
                <a:solidFill>
                  <a:srgbClr val="8F3A8E"/>
                </a:solidFill>
                <a:latin typeface="Gill Sans Std" pitchFamily="34" charset="0"/>
              </a:rPr>
              <a:t>of work mentioned today </a:t>
            </a:r>
            <a:endParaRPr lang="en-GB" sz="2800" b="1" dirty="0">
              <a:solidFill>
                <a:srgbClr val="8F3A8E"/>
              </a:solidFill>
              <a:effectLst/>
              <a:latin typeface="Gill Sans Std" pitchFamily="34" charset="0"/>
            </a:endParaRPr>
          </a:p>
        </p:txBody>
      </p:sp>
      <p:sp>
        <p:nvSpPr>
          <p:cNvPr id="7" name="Rectangle 6"/>
          <p:cNvSpPr/>
          <p:nvPr/>
        </p:nvSpPr>
        <p:spPr>
          <a:xfrm>
            <a:off x="0" y="6021288"/>
            <a:ext cx="9144000" cy="836712"/>
          </a:xfrm>
          <a:prstGeom prst="rect">
            <a:avLst/>
          </a:prstGeom>
          <a:solidFill>
            <a:srgbClr val="8F3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67544" y="6165304"/>
            <a:ext cx="2376264" cy="567174"/>
          </a:xfrm>
          <a:prstGeom prst="rect">
            <a:avLst/>
          </a:prstGeom>
        </p:spPr>
      </p:pic>
      <p:pic>
        <p:nvPicPr>
          <p:cNvPr id="6" name="Picture 9" descr="Creative Commons Licence">
            <a:hlinkClick r:id="rId8"/>
          </p:cNvPr>
          <p:cNvPicPr>
            <a:picLocks noChangeAspect="1" noChangeArrowheads="1"/>
          </p:cNvPicPr>
          <p:nvPr/>
        </p:nvPicPr>
        <p:blipFill>
          <a:blip r:embed="rId9" cstate="print"/>
          <a:srcRect/>
          <a:stretch>
            <a:fillRect/>
          </a:stretch>
        </p:blipFill>
        <p:spPr bwMode="auto">
          <a:xfrm>
            <a:off x="7596336" y="6165304"/>
            <a:ext cx="1247020" cy="439291"/>
          </a:xfrm>
          <a:prstGeom prst="rect">
            <a:avLst/>
          </a:prstGeom>
          <a:noFill/>
        </p:spPr>
      </p:pic>
    </p:spTree>
    <p:extLst>
      <p:ext uri="{BB962C8B-B14F-4D97-AF65-F5344CB8AC3E}">
        <p14:creationId xmlns="" xmlns:p14="http://schemas.microsoft.com/office/powerpoint/2010/main" val="4069091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013576" cy="4176464"/>
          </a:xfrm>
        </p:spPr>
        <p:txBody>
          <a:bodyPr>
            <a:normAutofit/>
          </a:bodyPr>
          <a:lstStyle/>
          <a:p>
            <a:r>
              <a:rPr lang="en-GB" dirty="0" smtClean="0">
                <a:latin typeface="Gill Sans Std Light" pitchFamily="34" charset="0"/>
              </a:rPr>
              <a:t>The </a:t>
            </a:r>
            <a:r>
              <a:rPr lang="en-GB" dirty="0" err="1" smtClean="0">
                <a:latin typeface="Gill Sans Std Light" pitchFamily="34" charset="0"/>
              </a:rPr>
              <a:t>OpenLIVES</a:t>
            </a:r>
            <a:r>
              <a:rPr lang="en-GB" dirty="0" smtClean="0">
                <a:latin typeface="Gill Sans Std Light" pitchFamily="34" charset="0"/>
              </a:rPr>
              <a:t> project</a:t>
            </a:r>
            <a:endParaRPr lang="en-GB" dirty="0">
              <a:latin typeface="Gill Sans Std Light" pitchFamily="34" charset="0"/>
            </a:endParaRPr>
          </a:p>
          <a:p>
            <a:r>
              <a:rPr lang="en-GB" dirty="0" smtClean="0">
                <a:latin typeface="Gill Sans Std Light" pitchFamily="34" charset="0"/>
              </a:rPr>
              <a:t>Publishing research data as open content</a:t>
            </a:r>
          </a:p>
          <a:p>
            <a:r>
              <a:rPr lang="en-GB" dirty="0" smtClean="0">
                <a:latin typeface="Gill Sans Std Light" pitchFamily="34" charset="0"/>
              </a:rPr>
              <a:t>Using the data to create OERs</a:t>
            </a:r>
          </a:p>
          <a:p>
            <a:r>
              <a:rPr lang="en-GB" dirty="0" smtClean="0">
                <a:latin typeface="Gill Sans Std Light" pitchFamily="34" charset="0"/>
              </a:rPr>
              <a:t>Changing teaching and learning through open practice</a:t>
            </a:r>
          </a:p>
          <a:p>
            <a:endParaRPr lang="en-GB" dirty="0" smtClean="0">
              <a:latin typeface="Gill Sans Std Light" pitchFamily="34" charset="0"/>
            </a:endParaRPr>
          </a:p>
        </p:txBody>
      </p:sp>
      <p:sp>
        <p:nvSpPr>
          <p:cNvPr id="2" name="Title 1"/>
          <p:cNvSpPr>
            <a:spLocks noGrp="1"/>
          </p:cNvSpPr>
          <p:nvPr>
            <p:ph type="title"/>
          </p:nvPr>
        </p:nvSpPr>
        <p:spPr>
          <a:xfrm>
            <a:off x="485800" y="260648"/>
            <a:ext cx="8280920" cy="864096"/>
          </a:xfrm>
        </p:spPr>
        <p:txBody>
          <a:bodyPr>
            <a:normAutofit/>
          </a:bodyPr>
          <a:lstStyle/>
          <a:p>
            <a:pPr algn="r"/>
            <a:r>
              <a:rPr lang="en-GB" sz="4000" b="1" dirty="0" smtClean="0">
                <a:solidFill>
                  <a:srgbClr val="8F3A8E"/>
                </a:solidFill>
                <a:effectLst/>
                <a:latin typeface="Gill Sans Std" pitchFamily="34" charset="0"/>
              </a:rPr>
              <a:t>Overview</a:t>
            </a:r>
            <a:endParaRPr lang="en-GB" sz="4000" b="1" dirty="0">
              <a:solidFill>
                <a:srgbClr val="8F3A8E"/>
              </a:solidFill>
              <a:effectLst/>
              <a:latin typeface="Gill Sans Std" pitchFamily="34" charset="0"/>
            </a:endParaRPr>
          </a:p>
        </p:txBody>
      </p:sp>
      <p:sp>
        <p:nvSpPr>
          <p:cNvPr id="6" name="Rectangle 5"/>
          <p:cNvSpPr/>
          <p:nvPr/>
        </p:nvSpPr>
        <p:spPr>
          <a:xfrm>
            <a:off x="0" y="6021288"/>
            <a:ext cx="9144000" cy="836712"/>
          </a:xfrm>
          <a:prstGeom prst="rect">
            <a:avLst/>
          </a:prstGeom>
          <a:solidFill>
            <a:srgbClr val="8F3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44" y="6165304"/>
            <a:ext cx="2376264" cy="567174"/>
          </a:xfrm>
          <a:prstGeom prst="rect">
            <a:avLst/>
          </a:prstGeom>
        </p:spPr>
      </p:pic>
    </p:spTree>
    <p:extLst>
      <p:ext uri="{BB962C8B-B14F-4D97-AF65-F5344CB8AC3E}">
        <p14:creationId xmlns="" xmlns:p14="http://schemas.microsoft.com/office/powerpoint/2010/main" val="413035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72816"/>
            <a:ext cx="8013576" cy="3960440"/>
          </a:xfrm>
        </p:spPr>
        <p:txBody>
          <a:bodyPr>
            <a:normAutofit/>
          </a:bodyPr>
          <a:lstStyle/>
          <a:p>
            <a:pPr lvl="0"/>
            <a:r>
              <a:rPr lang="en-GB" sz="2400" dirty="0" smtClean="0">
                <a:latin typeface="Gill Sans Std Light" pitchFamily="34" charset="0"/>
              </a:rPr>
              <a:t>Learning Insights from Spanish </a:t>
            </a:r>
            <a:r>
              <a:rPr lang="en-GB" sz="2400" dirty="0" err="1" smtClean="0">
                <a:latin typeface="Gill Sans Std Light" pitchFamily="34" charset="0"/>
              </a:rPr>
              <a:t>Emigres</a:t>
            </a:r>
            <a:r>
              <a:rPr lang="en-GB" sz="2400" dirty="0" smtClean="0">
                <a:latin typeface="Gill Sans Std Light" pitchFamily="34" charset="0"/>
              </a:rPr>
              <a:t> (JISC)</a:t>
            </a:r>
          </a:p>
          <a:p>
            <a:pPr lvl="0"/>
            <a:r>
              <a:rPr lang="en-GB" sz="2400" dirty="0" smtClean="0">
                <a:latin typeface="Gill Sans Std Light" pitchFamily="34" charset="0"/>
              </a:rPr>
              <a:t>Digitisation and open publication of research data</a:t>
            </a:r>
          </a:p>
          <a:p>
            <a:pPr lvl="0"/>
            <a:r>
              <a:rPr lang="en-GB" sz="2400" dirty="0" smtClean="0">
                <a:latin typeface="Gill Sans Std Light" pitchFamily="34" charset="0"/>
              </a:rPr>
              <a:t>Creation of open educational resources based on the material</a:t>
            </a:r>
          </a:p>
          <a:p>
            <a:pPr lvl="0"/>
            <a:r>
              <a:rPr lang="en-GB" sz="2400" dirty="0" smtClean="0">
                <a:latin typeface="Gill Sans Std Light" pitchFamily="34" charset="0"/>
              </a:rPr>
              <a:t>Embedding of the material, OERs and open practice in </a:t>
            </a:r>
            <a:r>
              <a:rPr lang="en-GB" sz="2400" dirty="0" err="1" smtClean="0">
                <a:latin typeface="Gill Sans Std Light" pitchFamily="34" charset="0"/>
              </a:rPr>
              <a:t>ongoing</a:t>
            </a:r>
            <a:r>
              <a:rPr lang="en-GB" sz="2400" dirty="0" smtClean="0">
                <a:latin typeface="Gill Sans Std Light" pitchFamily="34" charset="0"/>
              </a:rPr>
              <a:t> teaching</a:t>
            </a:r>
          </a:p>
          <a:p>
            <a:pPr lvl="0"/>
            <a:r>
              <a:rPr lang="en-GB" sz="2400" dirty="0" smtClean="0">
                <a:latin typeface="Gill Sans Std Light" pitchFamily="34" charset="0"/>
              </a:rPr>
              <a:t>Collaboration: Universities of Southampton, Leeds and Portsmouth</a:t>
            </a:r>
          </a:p>
          <a:p>
            <a:pPr lvl="0"/>
            <a:endParaRPr lang="en-GB" sz="2400" dirty="0" smtClean="0">
              <a:solidFill>
                <a:schemeClr val="bg1">
                  <a:lumMod val="50000"/>
                </a:schemeClr>
              </a:solidFill>
              <a:latin typeface="Gill Sans Std Light" pitchFamily="34" charset="0"/>
            </a:endParaRPr>
          </a:p>
        </p:txBody>
      </p:sp>
      <p:sp>
        <p:nvSpPr>
          <p:cNvPr id="2" name="Title 1"/>
          <p:cNvSpPr>
            <a:spLocks noGrp="1"/>
          </p:cNvSpPr>
          <p:nvPr>
            <p:ph type="title"/>
          </p:nvPr>
        </p:nvSpPr>
        <p:spPr>
          <a:xfrm>
            <a:off x="485800" y="260648"/>
            <a:ext cx="8280920" cy="864096"/>
          </a:xfrm>
        </p:spPr>
        <p:txBody>
          <a:bodyPr>
            <a:normAutofit/>
          </a:bodyPr>
          <a:lstStyle/>
          <a:p>
            <a:pPr algn="r"/>
            <a:r>
              <a:rPr lang="en-GB" sz="4000" b="1" dirty="0" smtClean="0">
                <a:solidFill>
                  <a:srgbClr val="8F3A8E"/>
                </a:solidFill>
                <a:effectLst/>
                <a:latin typeface="Gill Sans Std" pitchFamily="34" charset="0"/>
              </a:rPr>
              <a:t>The </a:t>
            </a:r>
            <a:r>
              <a:rPr lang="en-GB" sz="4000" b="1" dirty="0" err="1" smtClean="0">
                <a:solidFill>
                  <a:srgbClr val="8F3A8E"/>
                </a:solidFill>
                <a:effectLst/>
                <a:latin typeface="Gill Sans Std" pitchFamily="34" charset="0"/>
              </a:rPr>
              <a:t>OpenLIVES</a:t>
            </a:r>
            <a:r>
              <a:rPr lang="en-GB" sz="4000" b="1" dirty="0" smtClean="0">
                <a:solidFill>
                  <a:srgbClr val="8F3A8E"/>
                </a:solidFill>
                <a:effectLst/>
                <a:latin typeface="Gill Sans Std" pitchFamily="34" charset="0"/>
              </a:rPr>
              <a:t> project</a:t>
            </a:r>
            <a:endParaRPr lang="en-GB" sz="4000" b="1" dirty="0">
              <a:solidFill>
                <a:srgbClr val="8F3A8E"/>
              </a:solidFill>
              <a:effectLst/>
              <a:latin typeface="Gill Sans Std" pitchFamily="34" charset="0"/>
            </a:endParaRPr>
          </a:p>
        </p:txBody>
      </p:sp>
      <p:sp>
        <p:nvSpPr>
          <p:cNvPr id="7" name="Rectangle 6"/>
          <p:cNvSpPr/>
          <p:nvPr/>
        </p:nvSpPr>
        <p:spPr>
          <a:xfrm>
            <a:off x="0" y="6021288"/>
            <a:ext cx="9144000" cy="836712"/>
          </a:xfrm>
          <a:prstGeom prst="rect">
            <a:avLst/>
          </a:prstGeom>
          <a:solidFill>
            <a:srgbClr val="8F3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44" y="6165304"/>
            <a:ext cx="2376264" cy="567174"/>
          </a:xfrm>
          <a:prstGeom prst="rect">
            <a:avLst/>
          </a:prstGeom>
        </p:spPr>
      </p:pic>
    </p:spTree>
    <p:extLst>
      <p:ext uri="{BB962C8B-B14F-4D97-AF65-F5344CB8AC3E}">
        <p14:creationId xmlns="" xmlns:p14="http://schemas.microsoft.com/office/powerpoint/2010/main" val="3388696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562" y="260648"/>
            <a:ext cx="8280920" cy="864096"/>
          </a:xfrm>
        </p:spPr>
        <p:txBody>
          <a:bodyPr>
            <a:noAutofit/>
          </a:bodyPr>
          <a:lstStyle/>
          <a:p>
            <a:pPr algn="r"/>
            <a:r>
              <a:rPr lang="en-GB" sz="3200" b="1" dirty="0" err="1" smtClean="0">
                <a:solidFill>
                  <a:srgbClr val="8F3A8E"/>
                </a:solidFill>
                <a:effectLst/>
                <a:latin typeface="Gill Sans Std" pitchFamily="34" charset="0"/>
              </a:rPr>
              <a:t>OpenLIVES</a:t>
            </a:r>
            <a:r>
              <a:rPr lang="en-GB" sz="3200" b="1" dirty="0" smtClean="0">
                <a:solidFill>
                  <a:srgbClr val="8F3A8E"/>
                </a:solidFill>
                <a:effectLst/>
                <a:latin typeface="Gill Sans Std" pitchFamily="34" charset="0"/>
              </a:rPr>
              <a:t> research data</a:t>
            </a:r>
            <a:endParaRPr lang="en-GB" sz="3200" b="1" dirty="0">
              <a:solidFill>
                <a:srgbClr val="8F3A8E"/>
              </a:solidFill>
              <a:effectLst/>
              <a:latin typeface="Gill Sans Std" pitchFamily="34" charset="0"/>
            </a:endParaRPr>
          </a:p>
        </p:txBody>
      </p:sp>
      <p:sp>
        <p:nvSpPr>
          <p:cNvPr id="7" name="Rectangle 6"/>
          <p:cNvSpPr/>
          <p:nvPr/>
        </p:nvSpPr>
        <p:spPr>
          <a:xfrm>
            <a:off x="0" y="6021288"/>
            <a:ext cx="9144000" cy="836712"/>
          </a:xfrm>
          <a:prstGeom prst="rect">
            <a:avLst/>
          </a:prstGeom>
          <a:solidFill>
            <a:srgbClr val="8F3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44" y="6165304"/>
            <a:ext cx="2376264" cy="567174"/>
          </a:xfrm>
          <a:prstGeom prst="rect">
            <a:avLst/>
          </a:prstGeom>
        </p:spPr>
      </p:pic>
      <p:pic>
        <p:nvPicPr>
          <p:cNvPr id="1026" name="Picture 2"/>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827584" y="990020"/>
            <a:ext cx="4720318" cy="36724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9512" y="4293096"/>
            <a:ext cx="5068427" cy="369332"/>
          </a:xfrm>
          <a:prstGeom prst="rect">
            <a:avLst/>
          </a:prstGeom>
        </p:spPr>
        <p:txBody>
          <a:bodyPr wrap="square">
            <a:spAutoFit/>
          </a:bodyPr>
          <a:lstStyle/>
          <a:p>
            <a:r>
              <a:rPr lang="en-GB" dirty="0"/>
              <a:t> </a:t>
            </a:r>
            <a:r>
              <a:rPr lang="en-GB" sz="1100" dirty="0">
                <a:solidFill>
                  <a:schemeClr val="bg1"/>
                </a:solidFill>
              </a:rPr>
              <a:t>Wikimedia Commons Creative Commons Attribution-Share Alike 3.0 </a:t>
            </a:r>
            <a:r>
              <a:rPr lang="en-GB" sz="1100" dirty="0" err="1">
                <a:solidFill>
                  <a:schemeClr val="bg1"/>
                </a:solidFill>
              </a:rPr>
              <a:t>Unported</a:t>
            </a:r>
            <a:endParaRPr lang="en-GB" sz="1100" dirty="0">
              <a:solidFill>
                <a:schemeClr val="bg1"/>
              </a:solidFill>
            </a:endParaRPr>
          </a:p>
        </p:txBody>
      </p:sp>
      <p:pic>
        <p:nvPicPr>
          <p:cNvPr id="102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940152" y="980728"/>
            <a:ext cx="2100641" cy="2736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29704" t="14306" r="22872"/>
          <a:stretch/>
        </p:blipFill>
        <p:spPr bwMode="auto">
          <a:xfrm>
            <a:off x="202149" y="403456"/>
            <a:ext cx="1315233" cy="18025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011553" y="3557697"/>
            <a:ext cx="5132445" cy="33003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09711" y="3284984"/>
            <a:ext cx="5230813" cy="4371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22672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72816"/>
            <a:ext cx="8013576" cy="3960440"/>
          </a:xfrm>
        </p:spPr>
        <p:txBody>
          <a:bodyPr>
            <a:normAutofit/>
          </a:bodyPr>
          <a:lstStyle/>
          <a:p>
            <a:pPr>
              <a:tabLst>
                <a:tab pos="360363" algn="l"/>
              </a:tabLst>
            </a:pPr>
            <a:r>
              <a:rPr lang="en-GB" sz="2400" i="1" dirty="0" smtClean="0">
                <a:latin typeface="Gill Sans Std Light" pitchFamily="34" charset="0"/>
              </a:rPr>
              <a:t>“I was totally seduced by the concept” – </a:t>
            </a:r>
            <a:r>
              <a:rPr lang="en-GB" sz="2400" dirty="0" smtClean="0">
                <a:latin typeface="Gill Sans Std Light" pitchFamily="34" charset="0"/>
              </a:rPr>
              <a:t>Alicia </a:t>
            </a:r>
            <a:r>
              <a:rPr lang="en-GB" sz="2400" dirty="0" err="1" smtClean="0">
                <a:latin typeface="Gill Sans Std Light" pitchFamily="34" charset="0"/>
              </a:rPr>
              <a:t>Pozo</a:t>
            </a:r>
            <a:r>
              <a:rPr lang="en-GB" sz="2400" dirty="0" smtClean="0">
                <a:latin typeface="Gill Sans Std Light" pitchFamily="34" charset="0"/>
              </a:rPr>
              <a:t>-Gutierrez, lead researcher in collecting materials</a:t>
            </a:r>
          </a:p>
          <a:p>
            <a:pPr>
              <a:tabLst>
                <a:tab pos="360363" algn="l"/>
              </a:tabLst>
            </a:pPr>
            <a:r>
              <a:rPr lang="en-GB" sz="2400" dirty="0" smtClean="0">
                <a:latin typeface="Gill Sans Std Light" pitchFamily="34" charset="0"/>
              </a:rPr>
              <a:t>Metadata and context of presentation should </a:t>
            </a:r>
            <a:r>
              <a:rPr lang="en-GB" sz="2400" i="1" dirty="0" smtClean="0">
                <a:latin typeface="Gill Sans Std Light" pitchFamily="34" charset="0"/>
              </a:rPr>
              <a:t>“reflect the spirit in which the materials were collected”</a:t>
            </a:r>
          </a:p>
          <a:p>
            <a:pPr>
              <a:tabLst>
                <a:tab pos="360363" algn="l"/>
              </a:tabLst>
            </a:pPr>
            <a:r>
              <a:rPr lang="en-GB" sz="2400" dirty="0" smtClean="0">
                <a:latin typeface="Gill Sans Std Light" pitchFamily="34" charset="0"/>
              </a:rPr>
              <a:t>Requesting additional licensing permissions should be dealt with sensitively</a:t>
            </a:r>
          </a:p>
          <a:p>
            <a:pPr>
              <a:tabLst>
                <a:tab pos="360363" algn="l"/>
              </a:tabLst>
            </a:pPr>
            <a:endParaRPr lang="en-GB" sz="2400" i="1" dirty="0" smtClean="0">
              <a:latin typeface="Gill Sans Std Light" pitchFamily="34" charset="0"/>
            </a:endParaRPr>
          </a:p>
        </p:txBody>
      </p:sp>
      <p:sp>
        <p:nvSpPr>
          <p:cNvPr id="6" name="Rectangle 5"/>
          <p:cNvSpPr/>
          <p:nvPr/>
        </p:nvSpPr>
        <p:spPr>
          <a:xfrm>
            <a:off x="0" y="6021288"/>
            <a:ext cx="9144000" cy="836712"/>
          </a:xfrm>
          <a:prstGeom prst="rect">
            <a:avLst/>
          </a:prstGeom>
          <a:solidFill>
            <a:srgbClr val="8F3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85800" y="260648"/>
            <a:ext cx="8280920" cy="864096"/>
          </a:xfrm>
        </p:spPr>
        <p:txBody>
          <a:bodyPr>
            <a:normAutofit/>
          </a:bodyPr>
          <a:lstStyle/>
          <a:p>
            <a:pPr algn="r"/>
            <a:r>
              <a:rPr lang="en-GB" sz="4000" b="1" dirty="0" smtClean="0">
                <a:solidFill>
                  <a:srgbClr val="8F3A8E"/>
                </a:solidFill>
                <a:effectLst/>
                <a:latin typeface="Gill Sans Std" pitchFamily="34" charset="0"/>
              </a:rPr>
              <a:t>Publishing research data openly</a:t>
            </a:r>
            <a:endParaRPr lang="en-GB" sz="4000" b="1" dirty="0">
              <a:solidFill>
                <a:srgbClr val="8F3A8E"/>
              </a:solidFill>
              <a:effectLst/>
              <a:latin typeface="Gill Sans Std" pitchFamily="34" charset="0"/>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44" y="6165304"/>
            <a:ext cx="2376264" cy="567174"/>
          </a:xfrm>
          <a:prstGeom prst="rect">
            <a:avLst/>
          </a:prstGeom>
        </p:spPr>
      </p:pic>
    </p:spTree>
    <p:extLst>
      <p:ext uri="{BB962C8B-B14F-4D97-AF65-F5344CB8AC3E}">
        <p14:creationId xmlns="" xmlns:p14="http://schemas.microsoft.com/office/powerpoint/2010/main" val="3773480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013576" cy="4248472"/>
          </a:xfrm>
        </p:spPr>
        <p:txBody>
          <a:bodyPr>
            <a:normAutofit/>
          </a:bodyPr>
          <a:lstStyle/>
          <a:p>
            <a:pPr>
              <a:tabLst>
                <a:tab pos="360363" algn="l"/>
              </a:tabLst>
            </a:pPr>
            <a:endParaRPr lang="en-GB" sz="2400" dirty="0" smtClean="0">
              <a:latin typeface="Gill Sans Std Light" pitchFamily="34" charset="0"/>
            </a:endParaRPr>
          </a:p>
        </p:txBody>
      </p:sp>
      <p:sp>
        <p:nvSpPr>
          <p:cNvPr id="6" name="Rectangle 5"/>
          <p:cNvSpPr/>
          <p:nvPr/>
        </p:nvSpPr>
        <p:spPr>
          <a:xfrm>
            <a:off x="0" y="6021288"/>
            <a:ext cx="9144000" cy="836712"/>
          </a:xfrm>
          <a:prstGeom prst="rect">
            <a:avLst/>
          </a:prstGeom>
          <a:solidFill>
            <a:srgbClr val="8F3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85800" y="260648"/>
            <a:ext cx="8280920" cy="864096"/>
          </a:xfrm>
        </p:spPr>
        <p:txBody>
          <a:bodyPr>
            <a:normAutofit/>
          </a:bodyPr>
          <a:lstStyle/>
          <a:p>
            <a:pPr algn="r"/>
            <a:endParaRPr lang="en-GB" sz="4000" b="1" dirty="0">
              <a:solidFill>
                <a:srgbClr val="8F3A8E"/>
              </a:solidFill>
              <a:effectLst/>
              <a:latin typeface="Gill Sans Std" pitchFamily="34" charset="0"/>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44" y="6165304"/>
            <a:ext cx="2376264" cy="567174"/>
          </a:xfrm>
          <a:prstGeom prst="rect">
            <a:avLst/>
          </a:prstGeom>
        </p:spPr>
      </p:pic>
      <p:pic>
        <p:nvPicPr>
          <p:cNvPr id="2050"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0479" t="13107" r="11584" b="2275"/>
          <a:stretch/>
        </p:blipFill>
        <p:spPr bwMode="auto">
          <a:xfrm>
            <a:off x="0" y="-15469"/>
            <a:ext cx="9144000" cy="68812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76600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204864"/>
            <a:ext cx="8013576" cy="4248472"/>
          </a:xfrm>
        </p:spPr>
        <p:txBody>
          <a:bodyPr>
            <a:normAutofit/>
          </a:bodyPr>
          <a:lstStyle/>
          <a:p>
            <a:pPr>
              <a:tabLst>
                <a:tab pos="360363" algn="l"/>
              </a:tabLst>
            </a:pPr>
            <a:r>
              <a:rPr lang="en-GB" sz="2400" dirty="0" smtClean="0">
                <a:latin typeface="Gill Sans Std Light"/>
              </a:rPr>
              <a:t>Open Educational Resources – </a:t>
            </a:r>
            <a:r>
              <a:rPr lang="en-GB" sz="2400" b="1" dirty="0" smtClean="0">
                <a:latin typeface="Gill Sans Std Light"/>
              </a:rPr>
              <a:t>OERs</a:t>
            </a:r>
            <a:br>
              <a:rPr lang="en-GB" sz="2400" b="1" dirty="0" smtClean="0">
                <a:latin typeface="Gill Sans Std Light"/>
              </a:rPr>
            </a:br>
            <a:r>
              <a:rPr lang="en-GB" sz="2400" dirty="0" smtClean="0">
                <a:latin typeface="Gill Sans Std Light"/>
              </a:rPr>
              <a:t>Methodology for Oral Histories Interviews</a:t>
            </a:r>
          </a:p>
          <a:p>
            <a:pPr>
              <a:tabLst>
                <a:tab pos="360363" algn="l"/>
              </a:tabLst>
            </a:pPr>
            <a:r>
              <a:rPr lang="en-GB" sz="2400" dirty="0" smtClean="0">
                <a:latin typeface="Gill Sans Std Light" pitchFamily="34" charset="0"/>
              </a:rPr>
              <a:t>OER Subtitling Project</a:t>
            </a:r>
          </a:p>
          <a:p>
            <a:pPr>
              <a:tabLst>
                <a:tab pos="360363" algn="l"/>
              </a:tabLst>
            </a:pPr>
            <a:r>
              <a:rPr lang="en-GB" sz="2400" dirty="0" smtClean="0">
                <a:latin typeface="Gill Sans Std Light" pitchFamily="34" charset="0"/>
              </a:rPr>
              <a:t>OER Magazine</a:t>
            </a:r>
          </a:p>
          <a:p>
            <a:pPr>
              <a:tabLst>
                <a:tab pos="360363" algn="l"/>
              </a:tabLst>
            </a:pPr>
            <a:r>
              <a:rPr lang="en-GB" sz="2400" dirty="0" smtClean="0">
                <a:latin typeface="Gill Sans Std Light" pitchFamily="34" charset="0"/>
              </a:rPr>
              <a:t>OER  Language Materials for Beginners</a:t>
            </a:r>
          </a:p>
          <a:p>
            <a:pPr>
              <a:tabLst>
                <a:tab pos="360363" algn="l"/>
              </a:tabLst>
            </a:pPr>
            <a:r>
              <a:rPr lang="en-GB" sz="2400" dirty="0" smtClean="0">
                <a:latin typeface="Gill Sans Std Light" pitchFamily="34" charset="0"/>
              </a:rPr>
              <a:t>Open Lives Module: Discovering Spanish Voices Abroad in a Digital World</a:t>
            </a:r>
          </a:p>
          <a:p>
            <a:pPr>
              <a:tabLst>
                <a:tab pos="360363" algn="l"/>
              </a:tabLst>
            </a:pPr>
            <a:r>
              <a:rPr lang="en-GB" sz="2400" dirty="0" smtClean="0">
                <a:latin typeface="Gill Sans Std Light" pitchFamily="34" charset="0"/>
              </a:rPr>
              <a:t>Contextualising and introducing an oral history interview: </a:t>
            </a:r>
            <a:r>
              <a:rPr lang="en-GB" sz="2400" dirty="0" err="1" smtClean="0">
                <a:latin typeface="Gill Sans Std Light" pitchFamily="34" charset="0"/>
              </a:rPr>
              <a:t>OpenLIVES</a:t>
            </a:r>
            <a:r>
              <a:rPr lang="en-GB" sz="2400" dirty="0" smtClean="0">
                <a:latin typeface="Gill Sans Std Light" pitchFamily="34" charset="0"/>
              </a:rPr>
              <a:t> Autonomous Learning Activity  </a:t>
            </a:r>
          </a:p>
        </p:txBody>
      </p:sp>
      <p:sp>
        <p:nvSpPr>
          <p:cNvPr id="6" name="Rectangle 5"/>
          <p:cNvSpPr/>
          <p:nvPr/>
        </p:nvSpPr>
        <p:spPr>
          <a:xfrm>
            <a:off x="0" y="6021288"/>
            <a:ext cx="9144000" cy="836712"/>
          </a:xfrm>
          <a:prstGeom prst="rect">
            <a:avLst/>
          </a:prstGeom>
          <a:solidFill>
            <a:srgbClr val="8F3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85800" y="260648"/>
            <a:ext cx="8280920" cy="864096"/>
          </a:xfrm>
        </p:spPr>
        <p:txBody>
          <a:bodyPr>
            <a:normAutofit/>
          </a:bodyPr>
          <a:lstStyle/>
          <a:p>
            <a:r>
              <a:rPr lang="en-GB" sz="4000" b="1" dirty="0" smtClean="0">
                <a:solidFill>
                  <a:srgbClr val="8F3A8E"/>
                </a:solidFill>
                <a:latin typeface="Gill Sans Std" pitchFamily="34" charset="0"/>
              </a:rPr>
              <a:t>Some Pedagogical  Applications</a:t>
            </a:r>
            <a:endParaRPr lang="en-GB" sz="4000" b="1" dirty="0">
              <a:solidFill>
                <a:srgbClr val="8F3A8E"/>
              </a:solidFill>
              <a:effectLst/>
              <a:latin typeface="Gill Sans Std" pitchFamily="34" charset="0"/>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44" y="6165304"/>
            <a:ext cx="2376264" cy="567174"/>
          </a:xfrm>
          <a:prstGeom prst="rect">
            <a:avLst/>
          </a:prstGeom>
        </p:spPr>
      </p:pic>
      <p:sp>
        <p:nvSpPr>
          <p:cNvPr id="7" name="TextBox 6"/>
          <p:cNvSpPr txBox="1"/>
          <p:nvPr/>
        </p:nvSpPr>
        <p:spPr>
          <a:xfrm>
            <a:off x="0" y="1124744"/>
            <a:ext cx="8820472" cy="954107"/>
          </a:xfrm>
          <a:prstGeom prst="rect">
            <a:avLst/>
          </a:prstGeom>
          <a:noFill/>
        </p:spPr>
        <p:txBody>
          <a:bodyPr wrap="square" rtlCol="0">
            <a:spAutoFit/>
          </a:bodyPr>
          <a:lstStyle/>
          <a:p>
            <a:r>
              <a:rPr lang="en-GB" sz="2800" dirty="0" smtClean="0"/>
              <a:t>Miguel </a:t>
            </a:r>
            <a:r>
              <a:rPr lang="en-GB" sz="2800" dirty="0" err="1" smtClean="0"/>
              <a:t>Arrebola</a:t>
            </a:r>
            <a:r>
              <a:rPr lang="en-GB" sz="2800" dirty="0" smtClean="0"/>
              <a:t> (Portsmouth) - Irina Nelson (Southampton)</a:t>
            </a:r>
          </a:p>
          <a:p>
            <a:r>
              <a:rPr lang="en-GB" sz="2800" dirty="0" smtClean="0"/>
              <a:t>- Antonio </a:t>
            </a:r>
            <a:r>
              <a:rPr lang="en-GB" sz="2800" dirty="0" err="1" smtClean="0"/>
              <a:t>Martínez-Arboleda</a:t>
            </a:r>
            <a:r>
              <a:rPr lang="en-GB" sz="2800" dirty="0" smtClean="0"/>
              <a:t> (Leeds)</a:t>
            </a:r>
            <a:endParaRPr lang="en-GB" sz="2800" dirty="0"/>
          </a:p>
        </p:txBody>
      </p:sp>
    </p:spTree>
    <p:extLst>
      <p:ext uri="{BB962C8B-B14F-4D97-AF65-F5344CB8AC3E}">
        <p14:creationId xmlns="" xmlns:p14="http://schemas.microsoft.com/office/powerpoint/2010/main" val="1963966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21288"/>
            <a:ext cx="9144000" cy="836712"/>
          </a:xfrm>
          <a:prstGeom prst="rect">
            <a:avLst/>
          </a:prstGeom>
          <a:solidFill>
            <a:srgbClr val="8F3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85800" y="260648"/>
            <a:ext cx="8280920" cy="864096"/>
          </a:xfrm>
        </p:spPr>
        <p:txBody>
          <a:bodyPr>
            <a:normAutofit/>
          </a:bodyPr>
          <a:lstStyle/>
          <a:p>
            <a:r>
              <a:rPr lang="en-GB" sz="4000" b="1" dirty="0" err="1" smtClean="0">
                <a:solidFill>
                  <a:srgbClr val="8F3A8E"/>
                </a:solidFill>
                <a:effectLst/>
                <a:latin typeface="Gill Sans Std" pitchFamily="34" charset="0"/>
              </a:rPr>
              <a:t>OpenLIVES</a:t>
            </a:r>
            <a:r>
              <a:rPr lang="en-GB" sz="4000" b="1" dirty="0" smtClean="0">
                <a:solidFill>
                  <a:srgbClr val="8F3A8E"/>
                </a:solidFill>
                <a:effectLst/>
                <a:latin typeface="Gill Sans Std" pitchFamily="34" charset="0"/>
              </a:rPr>
              <a:t> module @ Leeds</a:t>
            </a:r>
            <a:endParaRPr lang="en-GB" sz="4000" b="1" dirty="0">
              <a:solidFill>
                <a:srgbClr val="8F3A8E"/>
              </a:solidFill>
              <a:effectLst/>
              <a:latin typeface="Gill Sans Std" pitchFamily="34" charset="0"/>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44" y="6165304"/>
            <a:ext cx="2376264" cy="567174"/>
          </a:xfrm>
          <a:prstGeom prst="rect">
            <a:avLst/>
          </a:prstGeom>
        </p:spPr>
      </p:pic>
      <p:pic>
        <p:nvPicPr>
          <p:cNvPr id="1026" name="Picture 2">
            <a:hlinkClick r:id="rId4"/>
          </p:cNvPr>
          <p:cNvPicPr>
            <a:picLocks noChangeAspect="1" noChangeArrowheads="1"/>
          </p:cNvPicPr>
          <p:nvPr/>
        </p:nvPicPr>
        <p:blipFill>
          <a:blip r:embed="rId5" cstate="print"/>
          <a:srcRect/>
          <a:stretch>
            <a:fillRect/>
          </a:stretch>
        </p:blipFill>
        <p:spPr bwMode="auto">
          <a:xfrm>
            <a:off x="395536" y="1196752"/>
            <a:ext cx="8352928" cy="4696229"/>
          </a:xfrm>
          <a:prstGeom prst="rect">
            <a:avLst/>
          </a:prstGeom>
          <a:noFill/>
          <a:ln w="9525">
            <a:noFill/>
            <a:miter lim="800000"/>
            <a:headEnd/>
            <a:tailEnd/>
          </a:ln>
        </p:spPr>
      </p:pic>
    </p:spTree>
    <p:extLst>
      <p:ext uri="{BB962C8B-B14F-4D97-AF65-F5344CB8AC3E}">
        <p14:creationId xmlns="" xmlns:p14="http://schemas.microsoft.com/office/powerpoint/2010/main" val="1963966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21288"/>
            <a:ext cx="9144000" cy="836712"/>
          </a:xfrm>
          <a:prstGeom prst="rect">
            <a:avLst/>
          </a:prstGeom>
          <a:solidFill>
            <a:srgbClr val="8F3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85800" y="260648"/>
            <a:ext cx="8280920" cy="864096"/>
          </a:xfrm>
        </p:spPr>
        <p:txBody>
          <a:bodyPr>
            <a:normAutofit fontScale="90000"/>
          </a:bodyPr>
          <a:lstStyle/>
          <a:p>
            <a:r>
              <a:rPr lang="en-GB" sz="4000" b="1" dirty="0" err="1" smtClean="0">
                <a:solidFill>
                  <a:srgbClr val="8F3A8E"/>
                </a:solidFill>
                <a:effectLst/>
                <a:latin typeface="Gill Sans Std" pitchFamily="34" charset="0"/>
              </a:rPr>
              <a:t>OpenLI</a:t>
            </a:r>
            <a:r>
              <a:rPr lang="en-GB" sz="4000" b="1" dirty="0" err="1" smtClean="0">
                <a:solidFill>
                  <a:srgbClr val="8F3A8E"/>
                </a:solidFill>
                <a:latin typeface="Gill Sans Std" pitchFamily="34" charset="0"/>
              </a:rPr>
              <a:t>VES</a:t>
            </a:r>
            <a:r>
              <a:rPr lang="en-GB" sz="4000" b="1" dirty="0" smtClean="0">
                <a:solidFill>
                  <a:srgbClr val="8F3A8E"/>
                </a:solidFill>
                <a:latin typeface="Gill Sans Std" pitchFamily="34" charset="0"/>
              </a:rPr>
              <a:t> Autonomous Learning</a:t>
            </a:r>
            <a:endParaRPr lang="en-GB" sz="4000" b="1" dirty="0">
              <a:solidFill>
                <a:srgbClr val="8F3A8E"/>
              </a:solidFill>
              <a:effectLst/>
              <a:latin typeface="Gill Sans Std" pitchFamily="34" charset="0"/>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44" y="6165304"/>
            <a:ext cx="2376264" cy="567174"/>
          </a:xfrm>
          <a:prstGeom prst="rect">
            <a:avLst/>
          </a:prstGeom>
        </p:spPr>
      </p:pic>
      <p:pic>
        <p:nvPicPr>
          <p:cNvPr id="2052" name="Picture 4">
            <a:hlinkClick r:id="rId4"/>
          </p:cNvPr>
          <p:cNvPicPr>
            <a:picLocks noChangeAspect="1" noChangeArrowheads="1"/>
          </p:cNvPicPr>
          <p:nvPr/>
        </p:nvPicPr>
        <p:blipFill>
          <a:blip r:embed="rId5" cstate="print"/>
          <a:srcRect/>
          <a:stretch>
            <a:fillRect/>
          </a:stretch>
        </p:blipFill>
        <p:spPr bwMode="auto">
          <a:xfrm>
            <a:off x="467544" y="1268760"/>
            <a:ext cx="8316416" cy="4675701"/>
          </a:xfrm>
          <a:prstGeom prst="rect">
            <a:avLst/>
          </a:prstGeom>
          <a:noFill/>
          <a:ln w="9525">
            <a:noFill/>
            <a:miter lim="800000"/>
            <a:headEnd/>
            <a:tailEnd/>
          </a:ln>
        </p:spPr>
      </p:pic>
    </p:spTree>
    <p:extLst>
      <p:ext uri="{BB962C8B-B14F-4D97-AF65-F5344CB8AC3E}">
        <p14:creationId xmlns="" xmlns:p14="http://schemas.microsoft.com/office/powerpoint/2010/main" val="1963966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2693</TotalTime>
  <Words>1377</Words>
  <Application>Microsoft Office PowerPoint</Application>
  <PresentationFormat>On-screen Show (4:3)</PresentationFormat>
  <Paragraphs>140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When research met teaching: publishing, collaborating and students as producers of open educational resources in the OpenLIVES project</vt:lpstr>
      <vt:lpstr>Overview</vt:lpstr>
      <vt:lpstr>The OpenLIVES project</vt:lpstr>
      <vt:lpstr>OpenLIVES research data</vt:lpstr>
      <vt:lpstr>Publishing research data openly</vt:lpstr>
      <vt:lpstr>Slide 6</vt:lpstr>
      <vt:lpstr>Some Pedagogical  Applications</vt:lpstr>
      <vt:lpstr>OpenLIVES module @ Leeds</vt:lpstr>
      <vt:lpstr>OpenLIVES Autonomous Learning</vt:lpstr>
      <vt:lpstr>OpenLIVES Organic Pedagogy</vt:lpstr>
      <vt:lpstr>OpenLIVES Organic Pedagogy</vt:lpstr>
      <vt:lpstr>OpenLIVES Organic Pedagogy</vt:lpstr>
      <vt:lpstr>How can I get involved?</vt:lpstr>
      <vt:lpstr>Useful links for info and advice</vt:lpstr>
      <vt:lpstr>External references of work mentioned today </vt:lpstr>
    </vt:vector>
  </TitlesOfParts>
  <Company>University of Southampton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title</dc:title>
  <dc:creator>Georgin L.I.</dc:creator>
  <cp:lastModifiedBy>daveyboy</cp:lastModifiedBy>
  <cp:revision>337</cp:revision>
  <dcterms:created xsi:type="dcterms:W3CDTF">2011-06-08T14:55:26Z</dcterms:created>
  <dcterms:modified xsi:type="dcterms:W3CDTF">2012-07-06T09:41:59Z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-777951692</vt:i4>
  </property>
  <property fmtid="{D5CDD505-2E9C-101B-9397-08002B2CF9AE}" pid="3" name="_NewReviewCycle">
    <vt:lpwstr/>
  </property>
  <property fmtid="{D5CDD505-2E9C-101B-9397-08002B2CF9AE}" pid="4" name="_EmailSubject">
    <vt:lpwstr>openlives ppt</vt:lpwstr>
  </property>
  <property fmtid="{D5CDD505-2E9C-101B-9397-08002B2CF9AE}" pid="5" name="_AuthorEmail">
    <vt:lpwstr>K.Borthwick@soton.ac.uk</vt:lpwstr>
  </property>
  <property fmtid="{D5CDD505-2E9C-101B-9397-08002B2CF9AE}" pid="6" name="_AuthorEmailDisplayName">
    <vt:lpwstr>Borthwick K.E.</vt:lpwstr>
  </property>
</Properties>
</file>